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Override1.xml" ContentType="application/vnd.openxmlformats-officedocument.themeOverride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317" r:id="rId5"/>
    <p:sldId id="289" r:id="rId6"/>
    <p:sldId id="307" r:id="rId7"/>
    <p:sldId id="286" r:id="rId8"/>
    <p:sldId id="260" r:id="rId9"/>
    <p:sldId id="266" r:id="rId10"/>
    <p:sldId id="308" r:id="rId11"/>
    <p:sldId id="267" r:id="rId12"/>
    <p:sldId id="299" r:id="rId13"/>
    <p:sldId id="272" r:id="rId14"/>
    <p:sldId id="273" r:id="rId15"/>
    <p:sldId id="274" r:id="rId16"/>
    <p:sldId id="275" r:id="rId17"/>
    <p:sldId id="276" r:id="rId18"/>
    <p:sldId id="318" r:id="rId19"/>
    <p:sldId id="270" r:id="rId20"/>
    <p:sldId id="268" r:id="rId21"/>
    <p:sldId id="269" r:id="rId22"/>
    <p:sldId id="303" r:id="rId23"/>
    <p:sldId id="302" r:id="rId24"/>
    <p:sldId id="277" r:id="rId25"/>
    <p:sldId id="314" r:id="rId26"/>
    <p:sldId id="310" r:id="rId27"/>
    <p:sldId id="311" r:id="rId28"/>
    <p:sldId id="316" r:id="rId29"/>
    <p:sldId id="315" r:id="rId30"/>
    <p:sldId id="280" r:id="rId31"/>
    <p:sldId id="281" r:id="rId32"/>
    <p:sldId id="309" r:id="rId33"/>
    <p:sldId id="283" r:id="rId34"/>
  </p:sldIdLst>
  <p:sldSz cx="18288000" cy="10287000"/>
  <p:notesSz cx="6858000" cy="9144000"/>
  <p:embeddedFontLst>
    <p:embeddedFont>
      <p:font typeface="阿里巴巴普惠体" panose="02010600030101010101" charset="-122"/>
      <p:regular r:id="rId36"/>
    </p:embeddedFont>
    <p:embeddedFont>
      <p:font typeface="阿里巴巴普惠体 Bold" panose="02010600030101010101" charset="-122"/>
      <p:bold r:id="rId37"/>
    </p:embeddedFont>
    <p:embeddedFont>
      <p:font typeface="仿宋" panose="02010609060101010101" pitchFamily="49" charset="-122"/>
      <p:regular r:id="rId38"/>
    </p:embeddedFont>
    <p:embeddedFont>
      <p:font typeface="黑体" panose="02010609060101010101" pitchFamily="49" charset="-122"/>
      <p:regular r:id="rId39"/>
    </p:embeddedFont>
  </p:embeddedFontLst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3" userDrawn="1">
          <p15:clr>
            <a:srgbClr val="A4A3A4"/>
          </p15:clr>
        </p15:guide>
        <p15:guide id="2" pos="2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7C7A"/>
    <a:srgbClr val="FBF2F2"/>
    <a:srgbClr val="F9F2F2"/>
    <a:srgbClr val="F9F2F1"/>
    <a:srgbClr val="F2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269D62-1B1A-4F73-AC9C-ADB699B92F60}" styleName="补充样式8 19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0000"/>
                  <a:lumOff val="70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1H>
    <a:band1V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1V>
    <a:firstCol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bg1">
                  <a:lumMod val="92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Col>
    <a:firstRow>
      <a:tcStyle>
        <a:tcBdr/>
      </a:tcStyle>
    </a:firstRow>
  </a:tblStyle>
  <a:tblStyle styleId="{FB86EC5B-1AAD-47AF-AE94-F4666C29BF59}" styleName="补充样式8 19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rgbClr val="953735"/>
              </a:solidFill>
            </a:ln>
          </a:left>
          <a:right>
            <a:ln w="9525" cmpd="sng">
              <a:solidFill>
                <a:srgbClr val="953735"/>
              </a:solidFill>
            </a:ln>
          </a:right>
          <a:top>
            <a:ln w="9525" cmpd="sng">
              <a:solidFill>
                <a:srgbClr val="953735"/>
              </a:solidFill>
            </a:ln>
          </a:top>
          <a:bottom>
            <a:ln w="9525" cmpd="sng">
              <a:solidFill>
                <a:srgbClr val="953735"/>
              </a:solidFill>
            </a:ln>
          </a:bottom>
          <a:insideH>
            <a:ln w="9525" cmpd="sng">
              <a:solidFill>
                <a:srgbClr val="953735">
                  <a:lumMod val="30000"/>
                  <a:lumOff val="70000"/>
                </a:srgb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953735">
              <a:lumMod val="10000"/>
              <a:lumOff val="90000"/>
            </a:srgbClr>
          </a:solidFill>
        </a:fill>
      </a:tcStyle>
    </a:band1H>
    <a:band1V>
      <a:tcStyle>
        <a:tcBdr/>
        <a:fill>
          <a:solidFill>
            <a:srgbClr val="953735">
              <a:lumMod val="10000"/>
              <a:lumOff val="90000"/>
            </a:srgbClr>
          </a:solidFill>
        </a:fill>
      </a:tcStyle>
    </a:band1V>
    <a:firstCol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rgbClr val="953735"/>
              </a:solidFill>
            </a:ln>
          </a:left>
          <a:right>
            <a:ln w="9525" cmpd="sng">
              <a:solidFill>
                <a:srgbClr val="953735"/>
              </a:solidFill>
            </a:ln>
          </a:right>
          <a:top>
            <a:ln w="9525" cmpd="sng">
              <a:solidFill>
                <a:srgbClr val="953735"/>
              </a:solidFill>
            </a:ln>
          </a:top>
          <a:bottom>
            <a:ln w="9525" cmpd="sng">
              <a:solidFill>
                <a:srgbClr val="953735"/>
              </a:solidFill>
            </a:ln>
          </a:bottom>
          <a:insideH>
            <a:ln w="9525" cmpd="sng">
              <a:solidFill>
                <a:schemeClr val="bg1">
                  <a:lumMod val="92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rgbClr val="953735"/>
          </a:solidFill>
        </a:fill>
      </a:tcStyle>
    </a:firstCol>
    <a:firstRow>
      <a:tcStyle>
        <a:tcBdr/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70" d="100"/>
          <a:sy n="70" d="100"/>
        </p:scale>
        <p:origin x="260" y="84"/>
      </p:cViewPr>
      <p:guideLst>
        <p:guide orient="horz" pos="2133"/>
        <p:guide pos="28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A4EF-7151-4AB0-BE18-2BE33C18BC46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141A-B3A2-44FE-B82B-F198CA75C243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63C50-0F80-47FD-AB93-9C13B36C5B15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7E2BA177-98FF-49BE-8EBB-D83E4E28A5F3}" type="datetime1">
              <a:rPr lang="en-US" altLang="zh-CN" smtClean="0"/>
              <a:t>4/13/2025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F5F34-2412-4640-A307-A78A77179505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B690-142A-436E-A67A-95DE2AEF96F8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B843-AD2F-4A5A-8C44-1FFBF5DEA33B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E184-4C00-4255-862D-25ED1CDE940C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DC1B-8AF6-4B49-A2E4-3A58401BEC6D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4B4D2-72B0-42F1-9F8F-38408B1E7A05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30888-EAE2-4771-B1CE-2F4E6AB04F4F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4C8C-6E7E-4952-BCE9-ECF25B227B21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DDEB-2C97-4358-ADDF-FEE7F5BE5311}" type="datetime1">
              <a:rPr lang="en-US" altLang="zh-CN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index.html" TargetMode="Externa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svg"/><Relationship Id="rId7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image" Target="../media/image12.svg"/><Relationship Id="rId3" Type="http://schemas.openxmlformats.org/officeDocument/2006/relationships/tags" Target="../tags/tag8.xml"/><Relationship Id="rId21" Type="http://schemas.openxmlformats.org/officeDocument/2006/relationships/image" Target="../media/image19.jpeg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image" Target="../media/image11.png"/><Relationship Id="rId2" Type="http://schemas.openxmlformats.org/officeDocument/2006/relationships/tags" Target="../tags/tag7.xml"/><Relationship Id="rId16" Type="http://schemas.openxmlformats.org/officeDocument/2006/relationships/image" Target="../media/image16.png"/><Relationship Id="rId20" Type="http://schemas.openxmlformats.org/officeDocument/2006/relationships/image" Target="../media/image18.jpe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5.xml"/><Relationship Id="rId19" Type="http://schemas.openxmlformats.org/officeDocument/2006/relationships/image" Target="../media/image5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Relationship Id="rId22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12.sv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1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5.png"/><Relationship Id="rId5" Type="http://schemas.openxmlformats.org/officeDocument/2006/relationships/tags" Target="../tags/tag24.xml"/><Relationship Id="rId10" Type="http://schemas.openxmlformats.org/officeDocument/2006/relationships/image" Target="../media/image21.png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1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22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8340485"/>
            <a:ext cx="12025344" cy="1269794"/>
          </a:xfrm>
          <a:custGeom>
            <a:avLst/>
            <a:gdLst/>
            <a:ahLst/>
            <a:cxnLst/>
            <a:rect l="l" t="t" r="r" b="b"/>
            <a:pathLst>
              <a:path w="12025344" h="1269794">
                <a:moveTo>
                  <a:pt x="0" y="0"/>
                </a:moveTo>
                <a:lnTo>
                  <a:pt x="12025344" y="0"/>
                </a:lnTo>
                <a:lnTo>
                  <a:pt x="12025344" y="1269794"/>
                </a:lnTo>
                <a:lnTo>
                  <a:pt x="0" y="1269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6" t="-3597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428389" y="166740"/>
            <a:ext cx="2430403" cy="2430403"/>
          </a:xfrm>
          <a:custGeom>
            <a:avLst/>
            <a:gdLst/>
            <a:ahLst/>
            <a:cxnLst/>
            <a:rect l="l" t="t" r="r" b="b"/>
            <a:pathLst>
              <a:path w="2430403" h="2430403">
                <a:moveTo>
                  <a:pt x="0" y="0"/>
                </a:moveTo>
                <a:lnTo>
                  <a:pt x="2430403" y="0"/>
                </a:lnTo>
                <a:lnTo>
                  <a:pt x="2430403" y="2430403"/>
                </a:lnTo>
                <a:lnTo>
                  <a:pt x="0" y="2430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2057621" y="1926385"/>
            <a:ext cx="7721922" cy="4084819"/>
          </a:xfrm>
          <a:custGeom>
            <a:avLst/>
            <a:gdLst/>
            <a:ahLst/>
            <a:cxnLst/>
            <a:rect l="l" t="t" r="r" b="b"/>
            <a:pathLst>
              <a:path w="7721922" h="4084819">
                <a:moveTo>
                  <a:pt x="0" y="0"/>
                </a:moveTo>
                <a:lnTo>
                  <a:pt x="7721922" y="0"/>
                </a:lnTo>
                <a:lnTo>
                  <a:pt x="7721922" y="4084819"/>
                </a:lnTo>
                <a:lnTo>
                  <a:pt x="0" y="4084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6047" r="-8367" b="-304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809821" y="2857493"/>
            <a:ext cx="2341110" cy="41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50"/>
              </a:lnSpc>
            </a:pPr>
            <a:r>
              <a:rPr lang="en-US" sz="27290" spc="-4548">
                <a:solidFill>
                  <a:srgbClr val="FFFFFF"/>
                </a:solidFill>
                <a:latin typeface="可画似流年-简" panose="020B0500000000000000" charset="-128"/>
                <a:ea typeface="可画似流年-简" panose="020B0500000000000000" charset="-128"/>
                <a:cs typeface="可画似流年-简" panose="020B0500000000000000" charset="-128"/>
                <a:sym typeface="可画似流年-简" panose="020B0500000000000000" charset="-128"/>
              </a:rPr>
              <a:t>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6800" y="8437245"/>
            <a:ext cx="10684510" cy="7886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陕西国际商贸学院</a:t>
            </a:r>
            <a:r>
              <a:rPr lang="en-US" altLang="zh-CN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  </a:t>
            </a:r>
            <a:r>
              <a:rPr lang="zh-CN" altLang="en-US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信息工程学院</a:t>
            </a:r>
            <a:r>
              <a:rPr lang="en-US" altLang="zh-CN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  </a:t>
            </a:r>
            <a:r>
              <a:rPr lang="zh-CN" altLang="en-US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信息管理与信息系统</a:t>
            </a:r>
            <a:r>
              <a:rPr lang="en-US" altLang="zh-CN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B2201</a:t>
            </a:r>
            <a:r>
              <a:rPr lang="zh-CN" altLang="en-US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班</a:t>
            </a:r>
            <a:endParaRPr lang="en-US" sz="20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团队名称 ：i食记   团队成员：王城城、宋林笑、温佳乐、雍津津、燕璐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53201" y="3959270"/>
            <a:ext cx="6143758" cy="299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5"/>
              </a:lnSpc>
            </a:pPr>
            <a:r>
              <a:rPr lang="en-US" sz="19595" spc="-3265">
                <a:solidFill>
                  <a:srgbClr val="5F2627"/>
                </a:solidFill>
                <a:latin typeface="可画似流年-简" panose="020B0500000000000000" charset="-128"/>
                <a:ea typeface="可画似流年-简" panose="020B0500000000000000" charset="-128"/>
                <a:cs typeface="可画似流年-简" panose="020B0500000000000000" charset="-128"/>
                <a:sym typeface="可画似流年-简" panose="020B0500000000000000" charset="-128"/>
              </a:rPr>
              <a:t>食记</a:t>
            </a: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9A9EC1D1-5423-F8FA-CD8C-3E5F33EF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7625" y="8149"/>
            <a:ext cx="5409922" cy="10278851"/>
          </a:xfrm>
          <a:custGeom>
            <a:avLst/>
            <a:gdLst/>
            <a:ahLst/>
            <a:cxnLst/>
            <a:rect l="l" t="t" r="r" b="b"/>
            <a:pathLst>
              <a:path w="5409922" h="10278851">
                <a:moveTo>
                  <a:pt x="0" y="0"/>
                </a:moveTo>
                <a:lnTo>
                  <a:pt x="5409922" y="0"/>
                </a:lnTo>
                <a:lnTo>
                  <a:pt x="5409922" y="10278851"/>
                </a:lnTo>
                <a:lnTo>
                  <a:pt x="0" y="10278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493882" y="-329295"/>
            <a:ext cx="6463309" cy="10987277"/>
          </a:xfrm>
          <a:custGeom>
            <a:avLst/>
            <a:gdLst/>
            <a:ahLst/>
            <a:cxnLst/>
            <a:rect l="l" t="t" r="r" b="b"/>
            <a:pathLst>
              <a:path w="6463309" h="10987277">
                <a:moveTo>
                  <a:pt x="0" y="0"/>
                </a:moveTo>
                <a:lnTo>
                  <a:pt x="6463309" y="0"/>
                </a:lnTo>
                <a:lnTo>
                  <a:pt x="6463309" y="10987277"/>
                </a:lnTo>
                <a:lnTo>
                  <a:pt x="0" y="1098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3117830" y="5964555"/>
            <a:ext cx="5061585" cy="3861435"/>
            <a:chOff x="0" y="0"/>
            <a:chExt cx="6023346" cy="46305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3356" cy="4630547"/>
            </a:xfrm>
            <a:custGeom>
              <a:avLst/>
              <a:gdLst/>
              <a:ahLst/>
              <a:cxnLst/>
              <a:rect l="l" t="t" r="r" b="b"/>
              <a:pathLst>
                <a:path w="602335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5811647" y="0"/>
                  </a:lnTo>
                  <a:cubicBezTo>
                    <a:pt x="5928614" y="0"/>
                    <a:pt x="6023356" y="94742"/>
                    <a:pt x="6023356" y="211709"/>
                  </a:cubicBezTo>
                  <a:lnTo>
                    <a:pt x="6023356" y="4418838"/>
                  </a:lnTo>
                  <a:cubicBezTo>
                    <a:pt x="6023356" y="4535805"/>
                    <a:pt x="5928614" y="4630547"/>
                    <a:pt x="581164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146902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9200" y="6017260"/>
            <a:ext cx="5248910" cy="3840480"/>
            <a:chOff x="0" y="0"/>
            <a:chExt cx="8589342" cy="4630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89390" cy="4630547"/>
            </a:xfrm>
            <a:custGeom>
              <a:avLst/>
              <a:gdLst/>
              <a:ahLst/>
              <a:cxnLst/>
              <a:rect l="l" t="t" r="r" b="b"/>
              <a:pathLst>
                <a:path w="8589390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8377682" y="0"/>
                  </a:lnTo>
                  <a:cubicBezTo>
                    <a:pt x="8494649" y="0"/>
                    <a:pt x="8589390" y="94742"/>
                    <a:pt x="8589390" y="211709"/>
                  </a:cubicBezTo>
                  <a:lnTo>
                    <a:pt x="8589390" y="4418838"/>
                  </a:lnTo>
                  <a:cubicBezTo>
                    <a:pt x="8589390" y="4535805"/>
                    <a:pt x="8494649" y="4630547"/>
                    <a:pt x="8377682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700256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106400" y="2233930"/>
            <a:ext cx="5064125" cy="3472815"/>
            <a:chOff x="15877538" y="-4974166"/>
            <a:chExt cx="5867146" cy="4630547"/>
          </a:xfrm>
        </p:grpSpPr>
        <p:sp>
          <p:nvSpPr>
            <p:cNvPr id="9" name="Freeform 9"/>
            <p:cNvSpPr/>
            <p:nvPr/>
          </p:nvSpPr>
          <p:spPr>
            <a:xfrm>
              <a:off x="15877538" y="-4974166"/>
              <a:ext cx="5867146" cy="4630547"/>
            </a:xfrm>
            <a:custGeom>
              <a:avLst/>
              <a:gdLst/>
              <a:ahLst/>
              <a:cxnLst/>
              <a:rect l="l" t="t" r="r" b="b"/>
              <a:pathLst>
                <a:path w="586714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5655437" y="0"/>
                  </a:lnTo>
                  <a:cubicBezTo>
                    <a:pt x="5772404" y="0"/>
                    <a:pt x="5867146" y="94742"/>
                    <a:pt x="5867146" y="211709"/>
                  </a:cubicBezTo>
                  <a:lnTo>
                    <a:pt x="5867146" y="4418838"/>
                  </a:lnTo>
                  <a:cubicBezTo>
                    <a:pt x="5867146" y="4535805"/>
                    <a:pt x="5772404" y="4630547"/>
                    <a:pt x="565543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103105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77255" y="2160270"/>
            <a:ext cx="6837045" cy="3472815"/>
            <a:chOff x="0" y="0"/>
            <a:chExt cx="10280492" cy="4630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80523" cy="4630547"/>
            </a:xfrm>
            <a:custGeom>
              <a:avLst/>
              <a:gdLst/>
              <a:ahLst/>
              <a:cxnLst/>
              <a:rect l="l" t="t" r="r" b="b"/>
              <a:pathLst>
                <a:path w="10280523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10068814" y="0"/>
                  </a:lnTo>
                  <a:cubicBezTo>
                    <a:pt x="10185781" y="0"/>
                    <a:pt x="10280523" y="94742"/>
                    <a:pt x="10280523" y="211709"/>
                  </a:cubicBezTo>
                  <a:lnTo>
                    <a:pt x="10280523" y="4418838"/>
                  </a:lnTo>
                  <a:cubicBezTo>
                    <a:pt x="10280523" y="4535805"/>
                    <a:pt x="10185781" y="4630547"/>
                    <a:pt x="10068814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945144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9985" y="2160270"/>
            <a:ext cx="4448810" cy="3472815"/>
            <a:chOff x="0" y="0"/>
            <a:chExt cx="10736354" cy="4630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36326" cy="4630547"/>
            </a:xfrm>
            <a:custGeom>
              <a:avLst/>
              <a:gdLst/>
              <a:ahLst/>
              <a:cxnLst/>
              <a:rect l="l" t="t" r="r" b="b"/>
              <a:pathLst>
                <a:path w="1073632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10524617" y="0"/>
                  </a:lnTo>
                  <a:cubicBezTo>
                    <a:pt x="10641585" y="0"/>
                    <a:pt x="10736326" y="94742"/>
                    <a:pt x="10736326" y="211709"/>
                  </a:cubicBezTo>
                  <a:lnTo>
                    <a:pt x="10736326" y="4418838"/>
                  </a:lnTo>
                  <a:cubicBezTo>
                    <a:pt x="10736326" y="4535805"/>
                    <a:pt x="10641585" y="4630547"/>
                    <a:pt x="1052461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4000190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54785" y="793115"/>
            <a:ext cx="7806055" cy="622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zh-CN" alt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预期成果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54937" y="1372919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6"/>
                </a:lnTo>
                <a:lnTo>
                  <a:pt x="0" y="3113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3192760" y="3401060"/>
            <a:ext cx="4775200" cy="26435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220"/>
              </a:lnSpc>
              <a:buClrTx/>
              <a:buSzTx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​依用户饮食偏好及健康需求，实现个性化食谱推荐。​打造活跃美食社交圈，支持发帖互动功能，增强用户粘性。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77915" y="3507740"/>
            <a:ext cx="6527800" cy="19716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采用响应式设计，确保系统在多类型设备（手机、平板、PC）上均能提供良好的用户体验，提升用户操作效率。</a:t>
            </a:r>
          </a:p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前端实现使用HTML5、CSS3和JavaScript。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238480" y="7240905"/>
            <a:ext cx="4711700" cy="2585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220"/>
              </a:lnSpc>
              <a:buClrTx/>
              <a:buSzTx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创新采用 “食材到食谱” 反向查找模式，打破传统，填补市场空白。​融合美食文化、健康饮食、社交互动、创意摆盘等多元功能，打造一站式美食平台，全方位满足用户需求。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8285" y="3677285"/>
            <a:ext cx="3909060" cy="16960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322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阿里巴巴普惠体" panose="00020600040101010101" charset="-122"/>
              </a:rPr>
              <a:t>用户通过浏览网站，依据自己的喜好，选择相应的界面，以达到人机交互。</a:t>
            </a:r>
            <a:endParaRPr lang="en-US" sz="2000" b="1" dirty="0">
              <a:solidFill>
                <a:srgbClr val="000000"/>
              </a:solidFill>
              <a:latin typeface="+mn-ea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81760" y="7737475"/>
            <a:ext cx="4972050" cy="1171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内容涵盖多菜系、品类，满足多样烹饪需求。​丰富文化科普，深挖经典美食历史、地域特色与民俗，提升平台文化价值。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59687" y="2323829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221403" y="2233766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598574" y="6133936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63567" y="2248106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39909" y="2552954"/>
            <a:ext cx="3287364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用户体验优化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05161" y="2476360"/>
            <a:ext cx="4941600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技术实现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6660" y="2455213"/>
            <a:ext cx="6070706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功能成果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5199" y="6371055"/>
            <a:ext cx="4741200" cy="3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 dirty="0" err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内容</a:t>
            </a:r>
            <a:endParaRPr lang="en-US" sz="2400" b="1" dirty="0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09803" y="6289294"/>
            <a:ext cx="3287364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创新性成果</a:t>
            </a:r>
          </a:p>
        </p:txBody>
      </p:sp>
      <p:sp>
        <p:nvSpPr>
          <p:cNvPr id="31" name="Freeform 31"/>
          <p:cNvSpPr/>
          <p:nvPr/>
        </p:nvSpPr>
        <p:spPr>
          <a:xfrm>
            <a:off x="241255" y="668371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5" y="0"/>
                </a:lnTo>
                <a:lnTo>
                  <a:pt x="1225405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32" name="Group 4"/>
          <p:cNvGrpSpPr/>
          <p:nvPr/>
        </p:nvGrpSpPr>
        <p:grpSpPr>
          <a:xfrm>
            <a:off x="6909435" y="6057900"/>
            <a:ext cx="6108065" cy="3824605"/>
            <a:chOff x="235373" y="-129540"/>
            <a:chExt cx="6023356" cy="4630547"/>
          </a:xfrm>
        </p:grpSpPr>
        <p:sp>
          <p:nvSpPr>
            <p:cNvPr id="33" name="Freeform 5"/>
            <p:cNvSpPr/>
            <p:nvPr/>
          </p:nvSpPr>
          <p:spPr>
            <a:xfrm>
              <a:off x="235373" y="-129540"/>
              <a:ext cx="6023356" cy="4630547"/>
            </a:xfrm>
            <a:custGeom>
              <a:avLst/>
              <a:gdLst/>
              <a:ahLst/>
              <a:cxnLst/>
              <a:rect l="l" t="t" r="r" b="b"/>
              <a:pathLst>
                <a:path w="602335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5811647" y="0"/>
                  </a:lnTo>
                  <a:cubicBezTo>
                    <a:pt x="5928614" y="0"/>
                    <a:pt x="6023356" y="94742"/>
                    <a:pt x="6023356" y="211709"/>
                  </a:cubicBezTo>
                  <a:lnTo>
                    <a:pt x="6023356" y="4418838"/>
                  </a:lnTo>
                  <a:cubicBezTo>
                    <a:pt x="6023356" y="4535805"/>
                    <a:pt x="5928614" y="4630547"/>
                    <a:pt x="581164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146902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126437" y="5981410"/>
            <a:ext cx="79838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5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239000" y="6263640"/>
            <a:ext cx="2797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</a:rPr>
              <a:t>系统性能表现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178040" y="6972300"/>
            <a:ext cx="5744210" cy="2586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ts val="3220"/>
              </a:lnSpc>
              <a:buClrTx/>
              <a:buSzTx/>
              <a:buNone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保障系统响应快捷，食材录入后 3 秒内完成食谱匹配，页面加载与操作反馈迅速，确保用户体验流畅。实现系统在 iOS、Android 等主流操作系统，以及 Chrome、Edge 等主流浏览器上的兼容性，拓宽用户使用范围。确保数据准确，保障食谱、营养信息及文化科普内容可靠，提升平台专业性。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6687800" y="5905500"/>
            <a:ext cx="897890" cy="1757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6</a:t>
            </a:r>
            <a:endParaRPr lang="en-US" b="1">
              <a:solidFill>
                <a:srgbClr val="5F2627">
                  <a:alpha val="28627"/>
                </a:srgbClr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endParaRPr lang="zh-CN" altLang="en-US"/>
          </a:p>
        </p:txBody>
      </p:sp>
      <p:sp>
        <p:nvSpPr>
          <p:cNvPr id="35" name="页脚占位符 34">
            <a:extLst>
              <a:ext uri="{FF2B5EF4-FFF2-40B4-BE49-F238E27FC236}">
                <a16:creationId xmlns:a16="http://schemas.microsoft.com/office/drawing/2014/main" id="{EE30F4A6-5692-4965-785F-244AC0C8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22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290873" y="4928579"/>
            <a:ext cx="11980025" cy="144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5"/>
              </a:lnSpc>
            </a:pPr>
            <a:r>
              <a:rPr lang="zh-CN" altLang="en-US" sz="938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系统设计与实现</a:t>
            </a:r>
          </a:p>
        </p:txBody>
      </p:sp>
      <p:sp>
        <p:nvSpPr>
          <p:cNvPr id="5" name="Freeform 5"/>
          <p:cNvSpPr/>
          <p:nvPr/>
        </p:nvSpPr>
        <p:spPr>
          <a:xfrm>
            <a:off x="1083247" y="2191326"/>
            <a:ext cx="3910305" cy="2914009"/>
          </a:xfrm>
          <a:custGeom>
            <a:avLst/>
            <a:gdLst/>
            <a:ahLst/>
            <a:cxnLst/>
            <a:rect l="l" t="t" r="r" b="b"/>
            <a:pathLst>
              <a:path w="3910305" h="2914009">
                <a:moveTo>
                  <a:pt x="0" y="0"/>
                </a:moveTo>
                <a:lnTo>
                  <a:pt x="3910305" y="0"/>
                </a:lnTo>
                <a:lnTo>
                  <a:pt x="3910305" y="2914009"/>
                </a:lnTo>
                <a:lnTo>
                  <a:pt x="0" y="2914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31" r="-913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90873" y="6885034"/>
            <a:ext cx="10551414" cy="47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0"/>
              </a:lnSpc>
              <a:spcBef>
                <a:spcPct val="0"/>
              </a:spcBef>
            </a:pPr>
            <a:r>
              <a:rPr lang="en-US" altLang="zh-CN" sz="3085" b="1">
                <a:solidFill>
                  <a:srgbClr val="5F2627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  <a:sym typeface="阿里巴巴普惠体" panose="00020600040101010101" charset="-122"/>
              </a:rPr>
              <a:t>System Upgrade and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0873" y="3648330"/>
            <a:ext cx="2372043" cy="100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0"/>
              </a:lnSpc>
            </a:pPr>
            <a:r>
              <a:rPr lang="en-US" sz="6645" b="1" spc="-225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79967" y="3648330"/>
            <a:ext cx="3245627" cy="100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0"/>
              </a:lnSpc>
            </a:pPr>
            <a:r>
              <a:rPr lang="en-US" sz="6645" b="1" spc="-225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THREE</a:t>
            </a:r>
          </a:p>
        </p:txBody>
      </p:sp>
      <p:sp>
        <p:nvSpPr>
          <p:cNvPr id="9" name="Freeform 9"/>
          <p:cNvSpPr/>
          <p:nvPr/>
        </p:nvSpPr>
        <p:spPr>
          <a:xfrm>
            <a:off x="344624" y="130682"/>
            <a:ext cx="1796036" cy="1796036"/>
          </a:xfrm>
          <a:custGeom>
            <a:avLst/>
            <a:gdLst/>
            <a:ahLst/>
            <a:cxnLst/>
            <a:rect l="l" t="t" r="r" b="b"/>
            <a:pathLst>
              <a:path w="1796036" h="1796036">
                <a:moveTo>
                  <a:pt x="0" y="0"/>
                </a:moveTo>
                <a:lnTo>
                  <a:pt x="1796036" y="0"/>
                </a:lnTo>
                <a:lnTo>
                  <a:pt x="1796036" y="1796036"/>
                </a:lnTo>
                <a:lnTo>
                  <a:pt x="0" y="1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1BF40F19-56F5-5287-8CEC-3961F115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733">
            <a:off x="5153895" y="2283556"/>
            <a:ext cx="12157805" cy="0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07484" y="4976284"/>
            <a:ext cx="6542629" cy="2307050"/>
            <a:chOff x="0" y="0"/>
            <a:chExt cx="8723506" cy="3076067"/>
          </a:xfrm>
        </p:grpSpPr>
        <p:sp>
          <p:nvSpPr>
            <p:cNvPr id="4" name="Freeform 4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0636" y="3447566"/>
            <a:ext cx="7427773" cy="5326596"/>
            <a:chOff x="0" y="0"/>
            <a:chExt cx="927207" cy="6649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2"/>
              <a:stretch>
                <a:fillRect l="-25486" r="-25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12246" y="4981046"/>
            <a:ext cx="6533104" cy="172162"/>
            <a:chOff x="0" y="0"/>
            <a:chExt cx="8710806" cy="2295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45734" y="1347725"/>
            <a:ext cx="95068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“译食记”页面设计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4807" y="5223950"/>
            <a:ext cx="5984834" cy="257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功能：“译食记”页面详细介绍各地经典美食的起源、发展历程，提供文化深度巡游。</a:t>
            </a:r>
            <a:endParaRPr lang="en-US" sz="31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5020"/>
              </a:lnSpc>
            </a:pPr>
            <a:endParaRPr lang="en-US" sz="31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95400" y="2933615"/>
            <a:ext cx="6096000" cy="202247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目的：传播美食文化，介绍经典美食的起源和历史，提升用户对传统饮食文化的认知和兴趣。  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16ECC329-E4D7-E085-56D4-9848A3D8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95670" y="3108664"/>
            <a:ext cx="12157782" cy="23814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770273" y="4562253"/>
            <a:ext cx="6542629" cy="2307050"/>
            <a:chOff x="0" y="0"/>
            <a:chExt cx="8723506" cy="3076067"/>
          </a:xfrm>
        </p:grpSpPr>
        <p:sp>
          <p:nvSpPr>
            <p:cNvPr id="6" name="Freeform 6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721298"/>
            <a:ext cx="7427773" cy="5326596"/>
            <a:chOff x="0" y="0"/>
            <a:chExt cx="927207" cy="6649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4"/>
              <a:stretch>
                <a:fillRect l="-25486" r="-25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53445" y="5981796"/>
            <a:ext cx="6533104" cy="172162"/>
            <a:chOff x="0" y="0"/>
            <a:chExt cx="8710806" cy="229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-2956033" y="1953595"/>
            <a:ext cx="95068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“易食记”页面设计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6863" y="6362700"/>
            <a:ext cx="5443409" cy="257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</a:t>
            </a: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：</a:t>
            </a: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“易食记”页面主打简洁明快的菜谱，适合忙碌的现代人和厨房新手</a:t>
            </a:r>
            <a:r>
              <a:rPr lang="en-US" sz="31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。</a:t>
            </a:r>
          </a:p>
          <a:p>
            <a:pPr algn="just">
              <a:lnSpc>
                <a:spcPts val="5020"/>
              </a:lnSpc>
            </a:pPr>
            <a:endParaRPr lang="en-US" sz="31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77145" y="3799205"/>
            <a:ext cx="5569585" cy="2254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目的：提供简单易上手的食谱，解决日常烹饪需求。</a:t>
            </a: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帮</a:t>
            </a: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助厨房新手快速掌握烹饪技巧。</a:t>
            </a:r>
            <a:r>
              <a:rPr lang="en-US" altLang="zh-CN"/>
              <a:t>  </a:t>
            </a:r>
          </a:p>
          <a:p>
            <a:endParaRPr lang="en-US" altLang="zh-CN"/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250021FA-2A32-EB7F-2A02-EB3ABEF6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733">
            <a:off x="5153895" y="2283556"/>
            <a:ext cx="12157805" cy="0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07484" y="4976284"/>
            <a:ext cx="6542629" cy="2307050"/>
            <a:chOff x="0" y="0"/>
            <a:chExt cx="8723506" cy="3076067"/>
          </a:xfrm>
        </p:grpSpPr>
        <p:sp>
          <p:nvSpPr>
            <p:cNvPr id="4" name="Freeform 4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0636" y="3447566"/>
            <a:ext cx="7427773" cy="5326596"/>
            <a:chOff x="0" y="0"/>
            <a:chExt cx="927207" cy="6649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2"/>
              <a:stretch>
                <a:fillRect l="-25486" r="-25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12246" y="4981046"/>
            <a:ext cx="6533104" cy="172162"/>
            <a:chOff x="0" y="0"/>
            <a:chExt cx="8710806" cy="2295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45734" y="1347725"/>
            <a:ext cx="9506888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“益食记”页面设计</a:t>
            </a:r>
            <a:endParaRPr lang="en-US" sz="5000">
              <a:solidFill>
                <a:srgbClr val="000000"/>
              </a:solidFill>
              <a:latin typeface="可画似流年-简" panose="020B0500000000000000" charset="-128"/>
              <a:ea typeface="可画似流年-简" panose="020B0500000000000000" charset="-128"/>
              <a:cs typeface="可画似流年-简" panose="020B0500000000000000" charset="-128"/>
              <a:sym typeface="可画似流年-简" panose="020B0500000000000000" charset="-128"/>
            </a:endParaRPr>
          </a:p>
          <a:p>
            <a:pPr algn="r">
              <a:lnSpc>
                <a:spcPts val="7800"/>
              </a:lnSpc>
            </a:pPr>
            <a:endParaRPr lang="en-US" sz="5000">
              <a:solidFill>
                <a:srgbClr val="000000"/>
              </a:solidFill>
              <a:latin typeface="可画似流年-简" panose="020B0500000000000000" charset="-128"/>
              <a:ea typeface="可画似流年-简" panose="020B0500000000000000" charset="-128"/>
              <a:cs typeface="可画似流年-简" panose="020B0500000000000000" charset="-128"/>
              <a:sym typeface="可画似流年-简" panose="020B0500000000000000" charset="-128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447672" y="5208710"/>
            <a:ext cx="5984834" cy="321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功能：“益食记”页面主要提供健康的饮食信息和指导（以食补为例），加入了对食补方面的特色解读。</a:t>
            </a:r>
            <a:endParaRPr lang="en-US" sz="31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5020"/>
              </a:lnSpc>
            </a:pPr>
            <a:endParaRPr lang="en-US" sz="31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1595" y="2400300"/>
            <a:ext cx="6038215" cy="256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en-US" sz="3100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目的：提供基于营养学的健康食谱，帮助用户实现健康饮食目标。推广“药补不如食补”的理念，提升健康意识</a:t>
            </a:r>
            <a:r>
              <a:rPr 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  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B06AAD53-6151-1783-0BB5-61AFF6AE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95670" y="3108664"/>
            <a:ext cx="12157782" cy="23814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770273" y="4562253"/>
            <a:ext cx="6542629" cy="2307050"/>
            <a:chOff x="0" y="0"/>
            <a:chExt cx="8723506" cy="3076067"/>
          </a:xfrm>
        </p:grpSpPr>
        <p:sp>
          <p:nvSpPr>
            <p:cNvPr id="6" name="Freeform 6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721298"/>
            <a:ext cx="7427773" cy="5326596"/>
            <a:chOff x="0" y="0"/>
            <a:chExt cx="927207" cy="6649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3"/>
              <a:stretch>
                <a:fillRect l="-25486" r="-25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29645" y="6311996"/>
            <a:ext cx="6533104" cy="172162"/>
            <a:chOff x="0" y="0"/>
            <a:chExt cx="8710806" cy="229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-2956033" y="1953595"/>
            <a:ext cx="9506888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“意食记”页面设计</a:t>
            </a:r>
          </a:p>
          <a:p>
            <a:pPr algn="r">
              <a:lnSpc>
                <a:spcPts val="7800"/>
              </a:lnSpc>
            </a:pPr>
            <a:endParaRPr lang="en-US" sz="5000" b="1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可画似流年-简" panose="020B0500000000000000" charset="-12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319883" y="6743700"/>
            <a:ext cx="5443409" cy="321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功能：提供色彩与食材的双重搭配，并附实例图，让家常菜品颜值飙升，满足社交分享需求。</a:t>
            </a:r>
          </a:p>
          <a:p>
            <a:pPr algn="just">
              <a:lnSpc>
                <a:spcPts val="5020"/>
              </a:lnSpc>
            </a:pPr>
            <a:endParaRPr lang="en-US" sz="31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320020" y="3390900"/>
            <a:ext cx="5604510" cy="266636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xmlns="" type="text"/>
              </a:ext>
            </a:extLst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目的：提升菜品的视觉吸引力，满足用户对“颜值”的追求。分享创意摆盘和装饰技巧，增强烹饪乐趣。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9EE519B0-7FBC-B455-D679-41B5FE34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733">
            <a:off x="5153895" y="2283556"/>
            <a:ext cx="12157805" cy="0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107484" y="4976284"/>
            <a:ext cx="6542629" cy="2307050"/>
            <a:chOff x="0" y="0"/>
            <a:chExt cx="8723506" cy="3076067"/>
          </a:xfrm>
        </p:grpSpPr>
        <p:sp>
          <p:nvSpPr>
            <p:cNvPr id="4" name="Freeform 4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0636" y="3447566"/>
            <a:ext cx="7427773" cy="5326596"/>
            <a:chOff x="0" y="0"/>
            <a:chExt cx="927207" cy="6649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2"/>
              <a:stretch>
                <a:fillRect l="-25486" r="-25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12246" y="4981046"/>
            <a:ext cx="6533104" cy="172162"/>
            <a:chOff x="0" y="0"/>
            <a:chExt cx="8710806" cy="2295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45734" y="1347725"/>
            <a:ext cx="95068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“逸食记”页面设计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384807" y="5223950"/>
            <a:ext cx="5984834" cy="193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功能：逸食记页面以五区，四市，两行政区为特别介绍，让用户能够身临其境，感受当地的美食风采！</a:t>
            </a:r>
            <a:endParaRPr lang="en-US" sz="31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24940" y="2598420"/>
            <a:ext cx="5890260" cy="202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</a:t>
            </a: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构建美食社交圈，促进用户间的互动和交流。分享烹饪心得和经验，激发用户的创作热情。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A60A17C2-C4D1-A0DA-031E-F5F063570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95670" y="3108664"/>
            <a:ext cx="12157782" cy="23814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9770273" y="4562253"/>
            <a:ext cx="6542629" cy="2307050"/>
            <a:chOff x="0" y="0"/>
            <a:chExt cx="8723506" cy="3076067"/>
          </a:xfrm>
        </p:grpSpPr>
        <p:sp>
          <p:nvSpPr>
            <p:cNvPr id="6" name="Freeform 6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721298"/>
            <a:ext cx="7427773" cy="5326596"/>
            <a:chOff x="0" y="0"/>
            <a:chExt cx="927207" cy="6649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7207" cy="664918"/>
            </a:xfrm>
            <a:custGeom>
              <a:avLst/>
              <a:gdLst/>
              <a:ahLst/>
              <a:cxnLst/>
              <a:rect l="l" t="t" r="r" b="b"/>
              <a:pathLst>
                <a:path w="927207" h="664918">
                  <a:moveTo>
                    <a:pt x="0" y="0"/>
                  </a:moveTo>
                  <a:lnTo>
                    <a:pt x="927207" y="0"/>
                  </a:lnTo>
                  <a:lnTo>
                    <a:pt x="927207" y="664918"/>
                  </a:lnTo>
                  <a:lnTo>
                    <a:pt x="0" y="664918"/>
                  </a:lnTo>
                  <a:close/>
                </a:path>
              </a:pathLst>
            </a:custGeom>
            <a:blipFill>
              <a:blip r:embed="rId3"/>
              <a:stretch>
                <a:fillRect l="-25486" r="-25486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75035" y="6362796"/>
            <a:ext cx="6533104" cy="172162"/>
            <a:chOff x="0" y="0"/>
            <a:chExt cx="8710806" cy="229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-2956033" y="1953595"/>
            <a:ext cx="9506888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“悠食</a:t>
            </a:r>
            <a:r>
              <a:rPr lang="zh-CN" alt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径</a:t>
            </a: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”页面设计</a:t>
            </a:r>
            <a:endParaRPr lang="en-US" sz="5000">
              <a:solidFill>
                <a:srgbClr val="000000"/>
              </a:solidFill>
              <a:latin typeface="可画似流年-简" panose="020B0500000000000000" charset="-128"/>
              <a:ea typeface="可画似流年-简" panose="020B0500000000000000" charset="-128"/>
              <a:cs typeface="可画似流年-简" panose="020B0500000000000000" charset="-128"/>
              <a:sym typeface="可画似流年-简" panose="020B0500000000000000" charset="-128"/>
            </a:endParaRPr>
          </a:p>
          <a:p>
            <a:pPr algn="r">
              <a:lnSpc>
                <a:spcPts val="7800"/>
              </a:lnSpc>
            </a:pPr>
            <a:endParaRPr lang="en-US" sz="5000">
              <a:solidFill>
                <a:srgbClr val="000000"/>
              </a:solidFill>
              <a:latin typeface="可画似流年-简" panose="020B0500000000000000" charset="-128"/>
              <a:ea typeface="可画似流年-简" panose="020B0500000000000000" charset="-128"/>
              <a:cs typeface="可画似流年-简" panose="020B0500000000000000" charset="-128"/>
              <a:sym typeface="可画似流年-简" panose="020B0500000000000000" charset="-12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6863" y="6667500"/>
            <a:ext cx="5443409" cy="321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功能：为了保障用户的信息安全，我们完善了注册以及登录管理功能，以提升用户的使用体验。</a:t>
            </a:r>
          </a:p>
          <a:p>
            <a:pPr algn="just">
              <a:lnSpc>
                <a:spcPts val="5020"/>
              </a:lnSpc>
            </a:pPr>
            <a:endParaRPr lang="zh-CN" altLang="en-US" sz="31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260330" y="3926205"/>
            <a:ext cx="5470525" cy="2005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</a:t>
            </a: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提供便捷的注册和登录流程，记录用户偏好。实现个性化推荐，优化用户体验。</a:t>
            </a:r>
            <a:r>
              <a:rPr lang="en-US" sz="31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 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F4E100B4-C463-CFBA-9BA8-940F5CE9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2888C-28B2-3273-DF2B-07B92D4E5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6363238-C5F5-02CA-6FEF-C994F9B6E4B6}"/>
              </a:ext>
            </a:extLst>
          </p:cNvPr>
          <p:cNvSpPr/>
          <p:nvPr/>
        </p:nvSpPr>
        <p:spPr>
          <a:xfrm flipV="1">
            <a:off x="1295670" y="3108664"/>
            <a:ext cx="12157782" cy="23814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30316E8-DFE8-7FFE-6DD6-3CAE404D7C1A}"/>
              </a:ext>
            </a:extLst>
          </p:cNvPr>
          <p:cNvSpPr txBox="1"/>
          <p:nvPr/>
        </p:nvSpPr>
        <p:spPr>
          <a:xfrm>
            <a:off x="2175246" y="570864"/>
            <a:ext cx="463485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界面与交互设计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BB8D927-82BB-50DA-423D-234F95AD95A4}"/>
              </a:ext>
            </a:extLst>
          </p:cNvPr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2DDC514-6D9A-4C67-58AA-DD451F835A28}"/>
              </a:ext>
            </a:extLst>
          </p:cNvPr>
          <p:cNvGrpSpPr/>
          <p:nvPr/>
        </p:nvGrpSpPr>
        <p:grpSpPr>
          <a:xfrm>
            <a:off x="9770273" y="4562253"/>
            <a:ext cx="6542629" cy="2307050"/>
            <a:chOff x="0" y="0"/>
            <a:chExt cx="8723506" cy="30760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3899ED-8904-15CF-FDDE-4C2C61EA5E5F}"/>
                </a:ext>
              </a:extLst>
            </p:cNvPr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4431233-2C7B-DA2A-B8FC-2D87089EE579}"/>
              </a:ext>
            </a:extLst>
          </p:cNvPr>
          <p:cNvGrpSpPr/>
          <p:nvPr/>
        </p:nvGrpSpPr>
        <p:grpSpPr>
          <a:xfrm>
            <a:off x="9775035" y="6362796"/>
            <a:ext cx="6533104" cy="172162"/>
            <a:chOff x="0" y="0"/>
            <a:chExt cx="8710806" cy="22955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2E3F84F-0B6A-2687-1345-72612B79D8BF}"/>
                </a:ext>
              </a:extLst>
            </p:cNvPr>
            <p:cNvSpPr/>
            <p:nvPr/>
          </p:nvSpPr>
          <p:spPr>
            <a:xfrm>
              <a:off x="0" y="0"/>
              <a:ext cx="8710803" cy="229489"/>
            </a:xfrm>
            <a:custGeom>
              <a:avLst/>
              <a:gdLst/>
              <a:ahLst/>
              <a:cxnLst/>
              <a:rect l="l" t="t" r="r" b="b"/>
              <a:pathLst>
                <a:path w="8710803" h="229489">
                  <a:moveTo>
                    <a:pt x="0" y="0"/>
                  </a:moveTo>
                  <a:lnTo>
                    <a:pt x="8710803" y="0"/>
                  </a:lnTo>
                  <a:lnTo>
                    <a:pt x="8710803" y="229489"/>
                  </a:lnTo>
                  <a:lnTo>
                    <a:pt x="0" y="229489"/>
                  </a:lnTo>
                  <a:close/>
                </a:path>
              </a:pathLst>
            </a:custGeom>
            <a:solidFill>
              <a:srgbClr val="5F2627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B2FF85EC-E83E-BF71-C44B-C920408B64B0}"/>
              </a:ext>
            </a:extLst>
          </p:cNvPr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05FDB32-8472-F197-91E0-A3B567E29D07}"/>
              </a:ext>
            </a:extLst>
          </p:cNvPr>
          <p:cNvSpPr txBox="1"/>
          <p:nvPr/>
        </p:nvSpPr>
        <p:spPr>
          <a:xfrm>
            <a:off x="-2196299" y="2042313"/>
            <a:ext cx="9506888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“</a:t>
            </a:r>
            <a:r>
              <a:rPr lang="zh-CN" altLang="en-US" sz="50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数据可视化</a:t>
            </a:r>
            <a:r>
              <a:rPr lang="en-US" sz="5000" b="1" dirty="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”</a:t>
            </a:r>
            <a:r>
              <a:rPr lang="en-US" sz="5000" b="1" dirty="0" err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可画似流年-简" panose="020B0500000000000000" charset="-128"/>
              </a:rPr>
              <a:t>页面设计</a:t>
            </a:r>
            <a:endParaRPr lang="en-US" sz="5000" dirty="0">
              <a:solidFill>
                <a:srgbClr val="000000"/>
              </a:solidFill>
              <a:latin typeface="可画似流年-简" panose="020B0500000000000000" charset="-128"/>
              <a:ea typeface="可画似流年-简" panose="020B0500000000000000" charset="-128"/>
              <a:cs typeface="可画似流年-简" panose="020B0500000000000000" charset="-128"/>
              <a:sym typeface="可画似流年-简" panose="020B0500000000000000" charset="-128"/>
            </a:endParaRPr>
          </a:p>
          <a:p>
            <a:pPr algn="r">
              <a:lnSpc>
                <a:spcPts val="7800"/>
              </a:lnSpc>
            </a:pPr>
            <a:endParaRPr lang="en-US" sz="5000" dirty="0">
              <a:solidFill>
                <a:srgbClr val="000000"/>
              </a:solidFill>
              <a:latin typeface="可画似流年-简" panose="020B0500000000000000" charset="-128"/>
              <a:ea typeface="可画似流年-简" panose="020B0500000000000000" charset="-128"/>
              <a:cs typeface="可画似流年-简" panose="020B0500000000000000" charset="-128"/>
              <a:sym typeface="可画似流年-简" panose="020B0500000000000000" charset="-128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20E6BE7-9ECF-3BAB-FB65-CCA3579DE3E1}"/>
              </a:ext>
            </a:extLst>
          </p:cNvPr>
          <p:cNvSpPr txBox="1"/>
          <p:nvPr/>
        </p:nvSpPr>
        <p:spPr>
          <a:xfrm>
            <a:off x="10286863" y="6667500"/>
            <a:ext cx="5443409" cy="183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功能：</a:t>
            </a: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难懂的数字变成简单明了的图表，让用户一眼就能看明白。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1DA459C-4759-7BCA-9EA2-EE846D335C37}"/>
              </a:ext>
            </a:extLst>
          </p:cNvPr>
          <p:cNvSpPr txBox="1"/>
          <p:nvPr/>
        </p:nvSpPr>
        <p:spPr>
          <a:xfrm>
            <a:off x="10260330" y="3926205"/>
            <a:ext cx="5470525" cy="2005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目的：</a:t>
            </a: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“从看到知，从知到行”</a:t>
            </a:r>
            <a:r>
              <a:rPr lang="en-US" altLang="zh-CN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——</a:t>
            </a: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降低数据门槛，让洞察触手可及。</a:t>
            </a:r>
            <a:r>
              <a:rPr 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</a:rPr>
              <a:t>  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6E5BFD75-0FF8-80F9-A6CD-BF827A8B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44FD486-CD14-C098-05DF-820D26A6C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60" y="3386513"/>
            <a:ext cx="9082320" cy="518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9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22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85657" y="5269428"/>
            <a:ext cx="12782557" cy="153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10"/>
              </a:lnSpc>
            </a:pPr>
            <a:r>
              <a:rPr lang="zh-CN" altLang="en-US" sz="938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技术选型、测试与优化</a:t>
            </a:r>
          </a:p>
        </p:txBody>
      </p:sp>
      <p:sp>
        <p:nvSpPr>
          <p:cNvPr id="5" name="Freeform 5"/>
          <p:cNvSpPr/>
          <p:nvPr/>
        </p:nvSpPr>
        <p:spPr>
          <a:xfrm>
            <a:off x="1083248" y="2191326"/>
            <a:ext cx="4172253" cy="3109216"/>
          </a:xfrm>
          <a:custGeom>
            <a:avLst/>
            <a:gdLst/>
            <a:ahLst/>
            <a:cxnLst/>
            <a:rect l="l" t="t" r="r" b="b"/>
            <a:pathLst>
              <a:path w="4172253" h="3109216">
                <a:moveTo>
                  <a:pt x="0" y="0"/>
                </a:moveTo>
                <a:lnTo>
                  <a:pt x="4172252" y="0"/>
                </a:lnTo>
                <a:lnTo>
                  <a:pt x="4172252" y="3109216"/>
                </a:lnTo>
                <a:lnTo>
                  <a:pt x="0" y="3109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31" r="-913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288509" y="8666066"/>
            <a:ext cx="5467316" cy="31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08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可画公司 ：李小画             日期：20XX.XX.XX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4925" y="7120890"/>
            <a:ext cx="10582910" cy="505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45"/>
              </a:lnSpc>
            </a:pPr>
            <a:r>
              <a:rPr lang="en-US" sz="3290" b="1" spc="184">
                <a:solidFill>
                  <a:srgbClr val="5F2627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</a:rPr>
              <a:t>Technical selection, testing and optimization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4782" y="3736409"/>
            <a:ext cx="2530944" cy="108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5"/>
              </a:lnSpc>
            </a:pPr>
            <a:r>
              <a:rPr lang="en-US" sz="7090" b="1" spc="-241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60618" y="3736409"/>
            <a:ext cx="3136921" cy="108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5"/>
              </a:lnSpc>
            </a:pPr>
            <a:r>
              <a:rPr lang="en-US" sz="7090" b="1" spc="-24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FOUR</a:t>
            </a:r>
          </a:p>
        </p:txBody>
      </p:sp>
      <p:sp>
        <p:nvSpPr>
          <p:cNvPr id="10" name="Freeform 10"/>
          <p:cNvSpPr/>
          <p:nvPr/>
        </p:nvSpPr>
        <p:spPr>
          <a:xfrm>
            <a:off x="344624" y="130682"/>
            <a:ext cx="1796036" cy="1796036"/>
          </a:xfrm>
          <a:custGeom>
            <a:avLst/>
            <a:gdLst/>
            <a:ahLst/>
            <a:cxnLst/>
            <a:rect l="l" t="t" r="r" b="b"/>
            <a:pathLst>
              <a:path w="1796036" h="1796036">
                <a:moveTo>
                  <a:pt x="0" y="0"/>
                </a:moveTo>
                <a:lnTo>
                  <a:pt x="1796036" y="0"/>
                </a:lnTo>
                <a:lnTo>
                  <a:pt x="1796036" y="1796036"/>
                </a:lnTo>
                <a:lnTo>
                  <a:pt x="0" y="1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55F264CE-A2BF-3CDC-E34E-D5793701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695258" y="0"/>
            <a:ext cx="8592742" cy="10287000"/>
          </a:xfrm>
          <a:custGeom>
            <a:avLst/>
            <a:gdLst/>
            <a:ahLst/>
            <a:cxnLst/>
            <a:rect l="l" t="t" r="r" b="b"/>
            <a:pathLst>
              <a:path w="8592742" h="10287000">
                <a:moveTo>
                  <a:pt x="0" y="0"/>
                </a:moveTo>
                <a:lnTo>
                  <a:pt x="8592742" y="0"/>
                </a:lnTo>
                <a:lnTo>
                  <a:pt x="85927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6415" r="-6103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2531169" y="546327"/>
            <a:ext cx="4064771" cy="496851"/>
          </a:xfrm>
          <a:custGeom>
            <a:avLst/>
            <a:gdLst/>
            <a:ahLst/>
            <a:cxnLst/>
            <a:rect l="l" t="t" r="r" b="b"/>
            <a:pathLst>
              <a:path w="4064771" h="496851">
                <a:moveTo>
                  <a:pt x="0" y="0"/>
                </a:moveTo>
                <a:lnTo>
                  <a:pt x="4064771" y="0"/>
                </a:lnTo>
                <a:lnTo>
                  <a:pt x="4064771" y="496851"/>
                </a:lnTo>
                <a:lnTo>
                  <a:pt x="0" y="496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99760" y="2811770"/>
            <a:ext cx="483143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项目背景——i食记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4525" y="4075615"/>
            <a:ext cx="4514847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  <a:buClrTx/>
              <a:buSzTx/>
              <a:buFontTx/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项目目标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760" y="5339457"/>
            <a:ext cx="4514847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  <a:buClrTx/>
              <a:buSzTx/>
              <a:buFontTx/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系统设计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9760" y="6603302"/>
            <a:ext cx="4514847" cy="10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  <a:buClrTx/>
              <a:buSzTx/>
              <a:buFontTx/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技术选型、测试与优化</a:t>
            </a:r>
          </a:p>
          <a:p>
            <a:pPr algn="l">
              <a:lnSpc>
                <a:spcPts val="4120"/>
              </a:lnSpc>
            </a:pPr>
            <a:endParaRPr lang="zh-CN" altLang="en-US" sz="3435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阿里巴巴普惠体 Bold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39413" y="2760483"/>
            <a:ext cx="991147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01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39413" y="4030467"/>
            <a:ext cx="991147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02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39413" y="5300451"/>
            <a:ext cx="829289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39413" y="6570434"/>
            <a:ext cx="829289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04430" y="962009"/>
            <a:ext cx="2997606" cy="4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3400" b="1" spc="880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CONTENS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1110" y="408940"/>
            <a:ext cx="2268220" cy="890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sz="6435" b="1" spc="1667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目录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41520" y="3422673"/>
            <a:ext cx="5879161" cy="32033"/>
            <a:chOff x="0" y="0"/>
            <a:chExt cx="7838882" cy="42711"/>
          </a:xfrm>
        </p:grpSpPr>
        <p:sp>
          <p:nvSpPr>
            <p:cNvPr id="16" name="AutoShape 16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1520" y="4691172"/>
            <a:ext cx="5879161" cy="32033"/>
            <a:chOff x="0" y="0"/>
            <a:chExt cx="7838882" cy="42711"/>
          </a:xfrm>
        </p:grpSpPr>
        <p:sp>
          <p:nvSpPr>
            <p:cNvPr id="19" name="AutoShape 19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1520" y="5960546"/>
            <a:ext cx="5879161" cy="32033"/>
            <a:chOff x="0" y="0"/>
            <a:chExt cx="7838882" cy="42711"/>
          </a:xfrm>
        </p:grpSpPr>
        <p:sp>
          <p:nvSpPr>
            <p:cNvPr id="22" name="AutoShape 22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41520" y="7229921"/>
            <a:ext cx="5879161" cy="32033"/>
            <a:chOff x="0" y="0"/>
            <a:chExt cx="7838882" cy="42711"/>
          </a:xfrm>
        </p:grpSpPr>
        <p:sp>
          <p:nvSpPr>
            <p:cNvPr id="25" name="AutoShape 25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2531169" y="1375776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299760" y="7679947"/>
            <a:ext cx="4514847" cy="10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成果展示</a:t>
            </a:r>
            <a:endParaRPr lang="en-US" sz="3435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120"/>
              </a:lnSpc>
            </a:pPr>
            <a:endParaRPr lang="en-US" sz="3435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439413" y="7647079"/>
            <a:ext cx="829289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05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41520" y="8306566"/>
            <a:ext cx="5879161" cy="32033"/>
            <a:chOff x="0" y="0"/>
            <a:chExt cx="7838882" cy="42711"/>
          </a:xfrm>
        </p:grpSpPr>
        <p:sp>
          <p:nvSpPr>
            <p:cNvPr id="31" name="AutoShape 31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AutoShape 32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24767" y="8682524"/>
            <a:ext cx="4514847" cy="105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0"/>
              </a:lnSpc>
            </a:pPr>
            <a:r>
              <a:rPr lang="zh-CN" altLang="en-US" sz="3435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项目总结与展望</a:t>
            </a:r>
            <a:endParaRPr lang="en-US" sz="3435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4120"/>
              </a:lnSpc>
            </a:pPr>
            <a:endParaRPr lang="en-US" sz="3435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464420" y="8649656"/>
            <a:ext cx="829289" cy="66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4415" b="1">
                <a:solidFill>
                  <a:srgbClr val="621F2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06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266527" y="9309143"/>
            <a:ext cx="5879161" cy="32033"/>
            <a:chOff x="0" y="0"/>
            <a:chExt cx="7838882" cy="42711"/>
          </a:xfrm>
        </p:grpSpPr>
        <p:sp>
          <p:nvSpPr>
            <p:cNvPr id="36" name="AutoShape 36"/>
            <p:cNvSpPr/>
            <p:nvPr/>
          </p:nvSpPr>
          <p:spPr>
            <a:xfrm>
              <a:off x="9" y="16017"/>
              <a:ext cx="7838866" cy="10678"/>
            </a:xfrm>
            <a:prstGeom prst="line">
              <a:avLst/>
            </a:prstGeom>
            <a:ln w="10678" cap="rnd">
              <a:solidFill>
                <a:srgbClr val="52331E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AutoShape 37"/>
            <p:cNvSpPr/>
            <p:nvPr/>
          </p:nvSpPr>
          <p:spPr>
            <a:xfrm>
              <a:off x="0" y="21355"/>
              <a:ext cx="2863492" cy="0"/>
            </a:xfrm>
            <a:prstGeom prst="line">
              <a:avLst/>
            </a:prstGeom>
            <a:ln w="42711" cap="flat">
              <a:solidFill>
                <a:srgbClr val="5F262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" name="Freeform 38"/>
          <p:cNvSpPr/>
          <p:nvPr/>
        </p:nvSpPr>
        <p:spPr>
          <a:xfrm>
            <a:off x="950020" y="252604"/>
            <a:ext cx="1581149" cy="1581149"/>
          </a:xfrm>
          <a:custGeom>
            <a:avLst/>
            <a:gdLst/>
            <a:ahLst/>
            <a:cxnLst/>
            <a:rect l="l" t="t" r="r" b="b"/>
            <a:pathLst>
              <a:path w="1581149" h="1581149">
                <a:moveTo>
                  <a:pt x="0" y="0"/>
                </a:moveTo>
                <a:lnTo>
                  <a:pt x="1581149" y="0"/>
                </a:lnTo>
                <a:lnTo>
                  <a:pt x="1581149" y="1581149"/>
                </a:lnTo>
                <a:lnTo>
                  <a:pt x="0" y="15811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9" name="页脚占位符 38">
            <a:extLst>
              <a:ext uri="{FF2B5EF4-FFF2-40B4-BE49-F238E27FC236}">
                <a16:creationId xmlns:a16="http://schemas.microsoft.com/office/drawing/2014/main" id="{3A13CE01-4C90-DCB7-60CE-42029261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057670" y="799818"/>
            <a:ext cx="554753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技术选型与开发工具</a:t>
            </a:r>
          </a:p>
        </p:txBody>
      </p:sp>
      <p:sp>
        <p:nvSpPr>
          <p:cNvPr id="4" name="Freeform 4"/>
          <p:cNvSpPr/>
          <p:nvPr/>
        </p:nvSpPr>
        <p:spPr>
          <a:xfrm>
            <a:off x="2057276" y="1539274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2308511"/>
            <a:ext cx="7905536" cy="7461735"/>
            <a:chOff x="0" y="0"/>
            <a:chExt cx="10540714" cy="9948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40746" cy="9948926"/>
            </a:xfrm>
            <a:custGeom>
              <a:avLst/>
              <a:gdLst/>
              <a:ahLst/>
              <a:cxnLst/>
              <a:rect l="l" t="t" r="r" b="b"/>
              <a:pathLst>
                <a:path w="10540746" h="9948926">
                  <a:moveTo>
                    <a:pt x="0" y="336677"/>
                  </a:moveTo>
                  <a:cubicBezTo>
                    <a:pt x="0" y="150749"/>
                    <a:pt x="150749" y="0"/>
                    <a:pt x="336677" y="0"/>
                  </a:cubicBezTo>
                  <a:lnTo>
                    <a:pt x="10204069" y="0"/>
                  </a:lnTo>
                  <a:cubicBezTo>
                    <a:pt x="10389997" y="0"/>
                    <a:pt x="10540746" y="150749"/>
                    <a:pt x="10540746" y="336677"/>
                  </a:cubicBezTo>
                  <a:lnTo>
                    <a:pt x="10540746" y="9612249"/>
                  </a:lnTo>
                  <a:cubicBezTo>
                    <a:pt x="10540746" y="9798177"/>
                    <a:pt x="10389997" y="9948926"/>
                    <a:pt x="10204069" y="9948926"/>
                  </a:cubicBezTo>
                  <a:lnTo>
                    <a:pt x="336677" y="9948926"/>
                  </a:lnTo>
                  <a:cubicBezTo>
                    <a:pt x="150749" y="9948926"/>
                    <a:pt x="0" y="9798304"/>
                    <a:pt x="0" y="9612249"/>
                  </a:cubicBezTo>
                  <a:close/>
                </a:path>
              </a:pathLst>
            </a:custGeom>
            <a:solidFill>
              <a:srgbClr val="5F2627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70561" y="4003063"/>
            <a:ext cx="7440863" cy="5550862"/>
            <a:chOff x="0" y="0"/>
            <a:chExt cx="9921150" cy="7401150"/>
          </a:xfrm>
        </p:grpSpPr>
        <p:sp>
          <p:nvSpPr>
            <p:cNvPr id="8" name="Freeform 8"/>
            <p:cNvSpPr/>
            <p:nvPr/>
          </p:nvSpPr>
          <p:spPr>
            <a:xfrm>
              <a:off x="28575" y="28575"/>
              <a:ext cx="9864090" cy="7344029"/>
            </a:xfrm>
            <a:custGeom>
              <a:avLst/>
              <a:gdLst/>
              <a:ahLst/>
              <a:cxnLst/>
              <a:rect l="l" t="t" r="r" b="b"/>
              <a:pathLst>
                <a:path w="9864090" h="7344029">
                  <a:moveTo>
                    <a:pt x="0" y="248539"/>
                  </a:moveTo>
                  <a:cubicBezTo>
                    <a:pt x="0" y="111252"/>
                    <a:pt x="111506" y="0"/>
                    <a:pt x="249047" y="0"/>
                  </a:cubicBezTo>
                  <a:lnTo>
                    <a:pt x="9615043" y="0"/>
                  </a:lnTo>
                  <a:cubicBezTo>
                    <a:pt x="9752585" y="0"/>
                    <a:pt x="9864090" y="111252"/>
                    <a:pt x="9864090" y="248539"/>
                  </a:cubicBezTo>
                  <a:lnTo>
                    <a:pt x="9864090" y="7095490"/>
                  </a:lnTo>
                  <a:cubicBezTo>
                    <a:pt x="9864090" y="7232777"/>
                    <a:pt x="9752585" y="7344029"/>
                    <a:pt x="9615043" y="7344029"/>
                  </a:cubicBezTo>
                  <a:lnTo>
                    <a:pt x="249047" y="7344029"/>
                  </a:lnTo>
                  <a:cubicBezTo>
                    <a:pt x="111506" y="7344029"/>
                    <a:pt x="0" y="7232777"/>
                    <a:pt x="0" y="70954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9921240" cy="7401179"/>
            </a:xfrm>
            <a:custGeom>
              <a:avLst/>
              <a:gdLst/>
              <a:ahLst/>
              <a:cxnLst/>
              <a:rect l="l" t="t" r="r" b="b"/>
              <a:pathLst>
                <a:path w="9921240" h="7401179">
                  <a:moveTo>
                    <a:pt x="0" y="277114"/>
                  </a:moveTo>
                  <a:cubicBezTo>
                    <a:pt x="0" y="123952"/>
                    <a:pt x="124333" y="0"/>
                    <a:pt x="277622" y="0"/>
                  </a:cubicBezTo>
                  <a:lnTo>
                    <a:pt x="9643618" y="0"/>
                  </a:lnTo>
                  <a:lnTo>
                    <a:pt x="9643618" y="28575"/>
                  </a:lnTo>
                  <a:lnTo>
                    <a:pt x="9643618" y="0"/>
                  </a:lnTo>
                  <a:cubicBezTo>
                    <a:pt x="9796907" y="0"/>
                    <a:pt x="9921240" y="123952"/>
                    <a:pt x="9921240" y="277114"/>
                  </a:cubicBezTo>
                  <a:lnTo>
                    <a:pt x="9892665" y="277114"/>
                  </a:lnTo>
                  <a:lnTo>
                    <a:pt x="9921240" y="277114"/>
                  </a:lnTo>
                  <a:lnTo>
                    <a:pt x="9921240" y="7124065"/>
                  </a:lnTo>
                  <a:lnTo>
                    <a:pt x="9892665" y="7124065"/>
                  </a:lnTo>
                  <a:lnTo>
                    <a:pt x="9921240" y="7124065"/>
                  </a:lnTo>
                  <a:cubicBezTo>
                    <a:pt x="9921240" y="7277100"/>
                    <a:pt x="9796907" y="7401179"/>
                    <a:pt x="9643618" y="7401179"/>
                  </a:cubicBezTo>
                  <a:lnTo>
                    <a:pt x="9643618" y="7372604"/>
                  </a:lnTo>
                  <a:lnTo>
                    <a:pt x="9643618" y="7401179"/>
                  </a:lnTo>
                  <a:lnTo>
                    <a:pt x="277622" y="7401179"/>
                  </a:lnTo>
                  <a:lnTo>
                    <a:pt x="277622" y="7372604"/>
                  </a:lnTo>
                  <a:lnTo>
                    <a:pt x="277622" y="7401179"/>
                  </a:lnTo>
                  <a:cubicBezTo>
                    <a:pt x="124333" y="7401179"/>
                    <a:pt x="0" y="7277100"/>
                    <a:pt x="0" y="7124065"/>
                  </a:cubicBezTo>
                  <a:lnTo>
                    <a:pt x="0" y="277114"/>
                  </a:lnTo>
                  <a:lnTo>
                    <a:pt x="28575" y="277114"/>
                  </a:lnTo>
                  <a:lnTo>
                    <a:pt x="0" y="277114"/>
                  </a:lnTo>
                  <a:moveTo>
                    <a:pt x="57150" y="277114"/>
                  </a:moveTo>
                  <a:lnTo>
                    <a:pt x="57150" y="7124065"/>
                  </a:lnTo>
                  <a:lnTo>
                    <a:pt x="28575" y="7124065"/>
                  </a:lnTo>
                  <a:lnTo>
                    <a:pt x="57150" y="7124065"/>
                  </a:lnTo>
                  <a:cubicBezTo>
                    <a:pt x="57150" y="7245477"/>
                    <a:pt x="155829" y="7344029"/>
                    <a:pt x="277622" y="7344029"/>
                  </a:cubicBezTo>
                  <a:lnTo>
                    <a:pt x="9643618" y="7344029"/>
                  </a:lnTo>
                  <a:cubicBezTo>
                    <a:pt x="9765412" y="7344029"/>
                    <a:pt x="9864090" y="7245477"/>
                    <a:pt x="9864090" y="7124065"/>
                  </a:cubicBezTo>
                  <a:lnTo>
                    <a:pt x="9864090" y="277114"/>
                  </a:lnTo>
                  <a:cubicBezTo>
                    <a:pt x="9864090" y="155702"/>
                    <a:pt x="9765412" y="57150"/>
                    <a:pt x="9643618" y="57150"/>
                  </a:cubicBezTo>
                  <a:lnTo>
                    <a:pt x="277622" y="57150"/>
                  </a:lnTo>
                  <a:lnTo>
                    <a:pt x="277622" y="28575"/>
                  </a:lnTo>
                  <a:lnTo>
                    <a:pt x="277622" y="57150"/>
                  </a:lnTo>
                  <a:cubicBezTo>
                    <a:pt x="155829" y="57150"/>
                    <a:pt x="57150" y="155702"/>
                    <a:pt x="57150" y="2771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78546" y="2308511"/>
            <a:ext cx="7905536" cy="7461735"/>
            <a:chOff x="0" y="0"/>
            <a:chExt cx="10540714" cy="99489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40746" cy="9948926"/>
            </a:xfrm>
            <a:custGeom>
              <a:avLst/>
              <a:gdLst/>
              <a:ahLst/>
              <a:cxnLst/>
              <a:rect l="l" t="t" r="r" b="b"/>
              <a:pathLst>
                <a:path w="10540746" h="9948926">
                  <a:moveTo>
                    <a:pt x="0" y="336677"/>
                  </a:moveTo>
                  <a:cubicBezTo>
                    <a:pt x="0" y="150749"/>
                    <a:pt x="150749" y="0"/>
                    <a:pt x="336677" y="0"/>
                  </a:cubicBezTo>
                  <a:lnTo>
                    <a:pt x="10204069" y="0"/>
                  </a:lnTo>
                  <a:cubicBezTo>
                    <a:pt x="10389997" y="0"/>
                    <a:pt x="10540746" y="150749"/>
                    <a:pt x="10540746" y="336677"/>
                  </a:cubicBezTo>
                  <a:lnTo>
                    <a:pt x="10540746" y="9612249"/>
                  </a:lnTo>
                  <a:cubicBezTo>
                    <a:pt x="10540746" y="9798177"/>
                    <a:pt x="10389997" y="9948926"/>
                    <a:pt x="10204069" y="9948926"/>
                  </a:cubicBezTo>
                  <a:lnTo>
                    <a:pt x="336677" y="9948926"/>
                  </a:lnTo>
                  <a:cubicBezTo>
                    <a:pt x="150749" y="9948926"/>
                    <a:pt x="0" y="9798304"/>
                    <a:pt x="0" y="9612249"/>
                  </a:cubicBezTo>
                  <a:close/>
                </a:path>
              </a:pathLst>
            </a:custGeom>
            <a:solidFill>
              <a:srgbClr val="5F2627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10881" y="4003063"/>
            <a:ext cx="7440862" cy="5550863"/>
            <a:chOff x="0" y="0"/>
            <a:chExt cx="9921150" cy="7401150"/>
          </a:xfrm>
        </p:grpSpPr>
        <p:sp>
          <p:nvSpPr>
            <p:cNvPr id="13" name="Freeform 13"/>
            <p:cNvSpPr/>
            <p:nvPr/>
          </p:nvSpPr>
          <p:spPr>
            <a:xfrm>
              <a:off x="28575" y="28575"/>
              <a:ext cx="9864090" cy="7344029"/>
            </a:xfrm>
            <a:custGeom>
              <a:avLst/>
              <a:gdLst/>
              <a:ahLst/>
              <a:cxnLst/>
              <a:rect l="l" t="t" r="r" b="b"/>
              <a:pathLst>
                <a:path w="9864090" h="7344029">
                  <a:moveTo>
                    <a:pt x="0" y="248539"/>
                  </a:moveTo>
                  <a:cubicBezTo>
                    <a:pt x="0" y="111252"/>
                    <a:pt x="111506" y="0"/>
                    <a:pt x="249047" y="0"/>
                  </a:cubicBezTo>
                  <a:lnTo>
                    <a:pt x="9615043" y="0"/>
                  </a:lnTo>
                  <a:cubicBezTo>
                    <a:pt x="9752585" y="0"/>
                    <a:pt x="9864090" y="111252"/>
                    <a:pt x="9864090" y="248539"/>
                  </a:cubicBezTo>
                  <a:lnTo>
                    <a:pt x="9864090" y="7095490"/>
                  </a:lnTo>
                  <a:cubicBezTo>
                    <a:pt x="9864090" y="7232777"/>
                    <a:pt x="9752585" y="7344029"/>
                    <a:pt x="9615043" y="7344029"/>
                  </a:cubicBezTo>
                  <a:lnTo>
                    <a:pt x="249047" y="7344029"/>
                  </a:lnTo>
                  <a:cubicBezTo>
                    <a:pt x="111506" y="7344029"/>
                    <a:pt x="0" y="7232777"/>
                    <a:pt x="0" y="70954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9921240" cy="7401179"/>
            </a:xfrm>
            <a:custGeom>
              <a:avLst/>
              <a:gdLst/>
              <a:ahLst/>
              <a:cxnLst/>
              <a:rect l="l" t="t" r="r" b="b"/>
              <a:pathLst>
                <a:path w="9921240" h="7401179">
                  <a:moveTo>
                    <a:pt x="0" y="277114"/>
                  </a:moveTo>
                  <a:cubicBezTo>
                    <a:pt x="0" y="123952"/>
                    <a:pt x="124333" y="0"/>
                    <a:pt x="277622" y="0"/>
                  </a:cubicBezTo>
                  <a:lnTo>
                    <a:pt x="9643618" y="0"/>
                  </a:lnTo>
                  <a:lnTo>
                    <a:pt x="9643618" y="28575"/>
                  </a:lnTo>
                  <a:lnTo>
                    <a:pt x="9643618" y="0"/>
                  </a:lnTo>
                  <a:cubicBezTo>
                    <a:pt x="9796907" y="0"/>
                    <a:pt x="9921240" y="123952"/>
                    <a:pt x="9921240" y="277114"/>
                  </a:cubicBezTo>
                  <a:lnTo>
                    <a:pt x="9892665" y="277114"/>
                  </a:lnTo>
                  <a:lnTo>
                    <a:pt x="9921240" y="277114"/>
                  </a:lnTo>
                  <a:lnTo>
                    <a:pt x="9921240" y="7124065"/>
                  </a:lnTo>
                  <a:lnTo>
                    <a:pt x="9892665" y="7124065"/>
                  </a:lnTo>
                  <a:lnTo>
                    <a:pt x="9921240" y="7124065"/>
                  </a:lnTo>
                  <a:cubicBezTo>
                    <a:pt x="9921240" y="7277100"/>
                    <a:pt x="9796907" y="7401179"/>
                    <a:pt x="9643618" y="7401179"/>
                  </a:cubicBezTo>
                  <a:lnTo>
                    <a:pt x="9643618" y="7372604"/>
                  </a:lnTo>
                  <a:lnTo>
                    <a:pt x="9643618" y="7401179"/>
                  </a:lnTo>
                  <a:lnTo>
                    <a:pt x="277622" y="7401179"/>
                  </a:lnTo>
                  <a:lnTo>
                    <a:pt x="277622" y="7372604"/>
                  </a:lnTo>
                  <a:lnTo>
                    <a:pt x="277622" y="7401179"/>
                  </a:lnTo>
                  <a:cubicBezTo>
                    <a:pt x="124333" y="7401179"/>
                    <a:pt x="0" y="7277100"/>
                    <a:pt x="0" y="7124065"/>
                  </a:cubicBezTo>
                  <a:lnTo>
                    <a:pt x="0" y="277114"/>
                  </a:lnTo>
                  <a:lnTo>
                    <a:pt x="28575" y="277114"/>
                  </a:lnTo>
                  <a:lnTo>
                    <a:pt x="0" y="277114"/>
                  </a:lnTo>
                  <a:moveTo>
                    <a:pt x="57150" y="277114"/>
                  </a:moveTo>
                  <a:lnTo>
                    <a:pt x="57150" y="7124065"/>
                  </a:lnTo>
                  <a:lnTo>
                    <a:pt x="28575" y="7124065"/>
                  </a:lnTo>
                  <a:lnTo>
                    <a:pt x="57150" y="7124065"/>
                  </a:lnTo>
                  <a:cubicBezTo>
                    <a:pt x="57150" y="7245477"/>
                    <a:pt x="155829" y="7344029"/>
                    <a:pt x="277622" y="7344029"/>
                  </a:cubicBezTo>
                  <a:lnTo>
                    <a:pt x="9643618" y="7344029"/>
                  </a:lnTo>
                  <a:cubicBezTo>
                    <a:pt x="9765412" y="7344029"/>
                    <a:pt x="9864090" y="7245477"/>
                    <a:pt x="9864090" y="7124065"/>
                  </a:cubicBezTo>
                  <a:lnTo>
                    <a:pt x="9864090" y="277114"/>
                  </a:lnTo>
                  <a:cubicBezTo>
                    <a:pt x="9864090" y="155702"/>
                    <a:pt x="9765412" y="57150"/>
                    <a:pt x="9643618" y="57150"/>
                  </a:cubicBezTo>
                  <a:lnTo>
                    <a:pt x="277622" y="57150"/>
                  </a:lnTo>
                  <a:lnTo>
                    <a:pt x="277622" y="28575"/>
                  </a:lnTo>
                  <a:lnTo>
                    <a:pt x="277622" y="57150"/>
                  </a:lnTo>
                  <a:cubicBezTo>
                    <a:pt x="155829" y="57150"/>
                    <a:pt x="57150" y="155702"/>
                    <a:pt x="57150" y="2771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67485" y="4226560"/>
            <a:ext cx="7002145" cy="383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259080" lvl="1" indent="0" algn="just" fontAlgn="auto">
              <a:lnSpc>
                <a:spcPct val="150000"/>
              </a:lnSpc>
              <a:buNone/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HTML5：作为网页的基础结构标记语言，用于搭建页面的整体架构，定义各种元素，如导航栏、文章内容、图片、视频等，例如&lt;header&gt;、&lt;section&gt;、&lt;article&gt;、&lt;footer&gt;这些语义化标签的运用，符合 HTML5 标准，有助于搜索引擎理解页面结构与内容。</a:t>
            </a:r>
          </a:p>
          <a:p>
            <a:pPr marL="259080" lvl="1" indent="0" algn="just" fontAlgn="auto">
              <a:lnSpc>
                <a:spcPct val="150000"/>
              </a:lnSpc>
              <a:buNone/>
            </a:pPr>
            <a:endParaRPr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919362" y="3022230"/>
            <a:ext cx="7160412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buClrTx/>
              <a:buSzTx/>
              <a:buFontTx/>
            </a:pPr>
            <a:r>
              <a:rPr lang="en-US" sz="30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CSS3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58119" y="4076954"/>
            <a:ext cx="7146387" cy="564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 algn="just" fontAlgn="auto">
              <a:lnSpc>
                <a:spcPts val="4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Bootstrap CSS </a:t>
            </a:r>
            <a:r>
              <a:rPr lang="en-US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框架：通过引入bootstrap.min.css，利用其预定义的</a:t>
            </a: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 CSS </a:t>
            </a:r>
            <a:r>
              <a:rPr lang="en-US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类快速搭建响应式布局，像导航栏等，可以轻松实现页面在不同屏幕尺寸下的适配，节省大量样式编写时间</a:t>
            </a: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。</a:t>
            </a:r>
          </a:p>
          <a:p>
            <a:pPr marL="601980" lvl="1" indent="-342900" algn="just" fontAlgn="auto">
              <a:lnSpc>
                <a:spcPts val="4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Font Awesome </a:t>
            </a:r>
            <a:r>
              <a:rPr lang="en-US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图标字体库：借助font-awesome</a:t>
            </a: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/</a:t>
            </a:r>
            <a:r>
              <a:rPr lang="en-US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css</a:t>
            </a: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/</a:t>
            </a:r>
            <a:r>
              <a:rPr lang="en-US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font-awesome.min.css，能够直接使用丰富的矢量图标，如</a:t>
            </a: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&lt;</a:t>
            </a:r>
            <a:r>
              <a:rPr lang="en-US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i</a:t>
            </a: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 class="fa fa-xxx"&gt;&lt;/</a:t>
            </a:r>
            <a:r>
              <a:rPr lang="en-US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i</a:t>
            </a: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&gt;</a:t>
            </a:r>
            <a:r>
              <a:rPr lang="en-US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形式，增强页面视觉效果与交互性，而且图标可随文本自由缩放、变色，适配不同场景</a:t>
            </a:r>
            <a:r>
              <a:rPr 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。</a:t>
            </a:r>
            <a:endParaRPr lang="en-US" sz="2400" b="1" dirty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阿里巴巴普惠体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300730" y="3022230"/>
            <a:ext cx="7160412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HTML 5</a:t>
            </a:r>
          </a:p>
        </p:txBody>
      </p:sp>
      <p:sp>
        <p:nvSpPr>
          <p:cNvPr id="19" name="Freeform 12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0" name="页脚占位符 19">
            <a:extLst>
              <a:ext uri="{FF2B5EF4-FFF2-40B4-BE49-F238E27FC236}">
                <a16:creationId xmlns:a16="http://schemas.microsoft.com/office/drawing/2014/main" id="{544A130F-683A-153E-355C-3E9D0B4F0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514870" y="799818"/>
            <a:ext cx="554753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技术选型与开发工具</a:t>
            </a:r>
          </a:p>
        </p:txBody>
      </p:sp>
      <p:sp>
        <p:nvSpPr>
          <p:cNvPr id="4" name="Freeform 4"/>
          <p:cNvSpPr/>
          <p:nvPr/>
        </p:nvSpPr>
        <p:spPr>
          <a:xfrm>
            <a:off x="2438276" y="1539274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2308511"/>
            <a:ext cx="16155381" cy="7461735"/>
            <a:chOff x="0" y="0"/>
            <a:chExt cx="21540508" cy="99489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40539" cy="9948926"/>
            </a:xfrm>
            <a:custGeom>
              <a:avLst/>
              <a:gdLst/>
              <a:ahLst/>
              <a:cxnLst/>
              <a:rect l="l" t="t" r="r" b="b"/>
              <a:pathLst>
                <a:path w="21540539" h="9948926">
                  <a:moveTo>
                    <a:pt x="0" y="336677"/>
                  </a:moveTo>
                  <a:cubicBezTo>
                    <a:pt x="0" y="150749"/>
                    <a:pt x="308064" y="0"/>
                    <a:pt x="688017" y="0"/>
                  </a:cubicBezTo>
                  <a:lnTo>
                    <a:pt x="20852555" y="0"/>
                  </a:lnTo>
                  <a:cubicBezTo>
                    <a:pt x="21232510" y="0"/>
                    <a:pt x="21540539" y="150749"/>
                    <a:pt x="21540539" y="336677"/>
                  </a:cubicBezTo>
                  <a:lnTo>
                    <a:pt x="21540539" y="9612249"/>
                  </a:lnTo>
                  <a:cubicBezTo>
                    <a:pt x="21540539" y="9798177"/>
                    <a:pt x="21232510" y="9948926"/>
                    <a:pt x="20852555" y="9948926"/>
                  </a:cubicBezTo>
                  <a:lnTo>
                    <a:pt x="688017" y="9948926"/>
                  </a:lnTo>
                  <a:cubicBezTo>
                    <a:pt x="308064" y="9948926"/>
                    <a:pt x="0" y="9798304"/>
                    <a:pt x="0" y="9612249"/>
                  </a:cubicBezTo>
                  <a:close/>
                </a:path>
              </a:pathLst>
            </a:custGeom>
            <a:solidFill>
              <a:srgbClr val="5F2627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93971" y="4003063"/>
            <a:ext cx="15657773" cy="5550863"/>
            <a:chOff x="0" y="0"/>
            <a:chExt cx="20877030" cy="7401150"/>
          </a:xfrm>
        </p:grpSpPr>
        <p:sp>
          <p:nvSpPr>
            <p:cNvPr id="8" name="Freeform 8"/>
            <p:cNvSpPr/>
            <p:nvPr/>
          </p:nvSpPr>
          <p:spPr>
            <a:xfrm>
              <a:off x="60130" y="28575"/>
              <a:ext cx="20756960" cy="7344029"/>
            </a:xfrm>
            <a:custGeom>
              <a:avLst/>
              <a:gdLst/>
              <a:ahLst/>
              <a:cxnLst/>
              <a:rect l="l" t="t" r="r" b="b"/>
              <a:pathLst>
                <a:path w="20756960" h="7344029">
                  <a:moveTo>
                    <a:pt x="0" y="248539"/>
                  </a:moveTo>
                  <a:cubicBezTo>
                    <a:pt x="0" y="111252"/>
                    <a:pt x="234642" y="0"/>
                    <a:pt x="524069" y="0"/>
                  </a:cubicBezTo>
                  <a:lnTo>
                    <a:pt x="20232892" y="0"/>
                  </a:lnTo>
                  <a:cubicBezTo>
                    <a:pt x="20522319" y="0"/>
                    <a:pt x="20756961" y="111252"/>
                    <a:pt x="20756961" y="248539"/>
                  </a:cubicBezTo>
                  <a:lnTo>
                    <a:pt x="20756961" y="7095490"/>
                  </a:lnTo>
                  <a:cubicBezTo>
                    <a:pt x="20756961" y="7232777"/>
                    <a:pt x="20522319" y="7344029"/>
                    <a:pt x="20232892" y="7344029"/>
                  </a:cubicBezTo>
                  <a:lnTo>
                    <a:pt x="524069" y="7344029"/>
                  </a:lnTo>
                  <a:cubicBezTo>
                    <a:pt x="234642" y="7344029"/>
                    <a:pt x="0" y="7232777"/>
                    <a:pt x="0" y="709549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20877121" cy="7401179"/>
            </a:xfrm>
            <a:custGeom>
              <a:avLst/>
              <a:gdLst/>
              <a:ahLst/>
              <a:cxnLst/>
              <a:rect l="l" t="t" r="r" b="b"/>
              <a:pathLst>
                <a:path w="20877121" h="7401179">
                  <a:moveTo>
                    <a:pt x="0" y="277114"/>
                  </a:moveTo>
                  <a:cubicBezTo>
                    <a:pt x="0" y="123952"/>
                    <a:pt x="261633" y="0"/>
                    <a:pt x="584199" y="0"/>
                  </a:cubicBezTo>
                  <a:lnTo>
                    <a:pt x="20293022" y="0"/>
                  </a:lnTo>
                  <a:lnTo>
                    <a:pt x="20293022" y="28575"/>
                  </a:lnTo>
                  <a:lnTo>
                    <a:pt x="20293022" y="0"/>
                  </a:lnTo>
                  <a:cubicBezTo>
                    <a:pt x="20615588" y="0"/>
                    <a:pt x="20877121" y="123952"/>
                    <a:pt x="20877121" y="277114"/>
                  </a:cubicBezTo>
                  <a:lnTo>
                    <a:pt x="20817091" y="277114"/>
                  </a:lnTo>
                  <a:lnTo>
                    <a:pt x="20877121" y="277114"/>
                  </a:lnTo>
                  <a:lnTo>
                    <a:pt x="20877121" y="7124065"/>
                  </a:lnTo>
                  <a:lnTo>
                    <a:pt x="20817091" y="7124065"/>
                  </a:lnTo>
                  <a:lnTo>
                    <a:pt x="20877121" y="7124065"/>
                  </a:lnTo>
                  <a:cubicBezTo>
                    <a:pt x="20877121" y="7277100"/>
                    <a:pt x="20615588" y="7401179"/>
                    <a:pt x="20293022" y="7401179"/>
                  </a:cubicBezTo>
                  <a:lnTo>
                    <a:pt x="20293022" y="7372604"/>
                  </a:lnTo>
                  <a:lnTo>
                    <a:pt x="20293022" y="7401179"/>
                  </a:lnTo>
                  <a:lnTo>
                    <a:pt x="584199" y="7401179"/>
                  </a:lnTo>
                  <a:lnTo>
                    <a:pt x="584199" y="7372604"/>
                  </a:lnTo>
                  <a:lnTo>
                    <a:pt x="584199" y="7401179"/>
                  </a:lnTo>
                  <a:cubicBezTo>
                    <a:pt x="261633" y="7401179"/>
                    <a:pt x="0" y="7277100"/>
                    <a:pt x="0" y="7124065"/>
                  </a:cubicBezTo>
                  <a:lnTo>
                    <a:pt x="0" y="277114"/>
                  </a:lnTo>
                  <a:lnTo>
                    <a:pt x="60130" y="277114"/>
                  </a:lnTo>
                  <a:lnTo>
                    <a:pt x="0" y="277114"/>
                  </a:lnTo>
                  <a:moveTo>
                    <a:pt x="120260" y="277114"/>
                  </a:moveTo>
                  <a:lnTo>
                    <a:pt x="120260" y="7124065"/>
                  </a:lnTo>
                  <a:lnTo>
                    <a:pt x="60130" y="7124065"/>
                  </a:lnTo>
                  <a:lnTo>
                    <a:pt x="120260" y="7124065"/>
                  </a:lnTo>
                  <a:cubicBezTo>
                    <a:pt x="120260" y="7245477"/>
                    <a:pt x="327910" y="7344029"/>
                    <a:pt x="584199" y="7344029"/>
                  </a:cubicBezTo>
                  <a:lnTo>
                    <a:pt x="20293022" y="7344029"/>
                  </a:lnTo>
                  <a:cubicBezTo>
                    <a:pt x="20549312" y="7344029"/>
                    <a:pt x="20756959" y="7245477"/>
                    <a:pt x="20756959" y="7124065"/>
                  </a:cubicBezTo>
                  <a:lnTo>
                    <a:pt x="20756959" y="277114"/>
                  </a:lnTo>
                  <a:cubicBezTo>
                    <a:pt x="20756959" y="155702"/>
                    <a:pt x="20549312" y="57150"/>
                    <a:pt x="20293022" y="57150"/>
                  </a:cubicBezTo>
                  <a:lnTo>
                    <a:pt x="584199" y="57150"/>
                  </a:lnTo>
                  <a:lnTo>
                    <a:pt x="584199" y="28575"/>
                  </a:lnTo>
                  <a:lnTo>
                    <a:pt x="584199" y="57150"/>
                  </a:lnTo>
                  <a:cubicBezTo>
                    <a:pt x="327910" y="57150"/>
                    <a:pt x="120260" y="155702"/>
                    <a:pt x="120260" y="2771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000203" y="3142835"/>
            <a:ext cx="2287593" cy="461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JavaScript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2351" y="4465634"/>
            <a:ext cx="15363297" cy="465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0"/>
              </a:lnSpc>
            </a:pPr>
            <a:endParaRPr/>
          </a:p>
          <a:p>
            <a:pPr marL="518160" lvl="1" indent="-259080" algn="l">
              <a:lnSpc>
                <a:spcPts val="403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jQuery：作为常用的 JavaScript 库，极大简化了 DOM 操作、事件处理等开发流程。代码多处依赖$(document).ready()方法，确保页面加载完毕后再执行相应脚本，避免脚本错误，提升用户体验。例如在初始化弹窗插件、设置返回顶部按钮等功能时都用到了 jQuery。</a:t>
            </a:r>
          </a:p>
          <a:p>
            <a:pPr marL="518160" lvl="1" indent="-259080" algn="l">
              <a:lnSpc>
                <a:spcPts val="403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Bootstrap JavaScript 插件：引入bootstrap.min.js，激活如导航栏折叠切换（.navbar-toggle相关交互）这类 Bootstrap 内置的 JavaScript 交互效果，增强页面动态交互功能，无需从零编写复杂的交互逻辑。</a:t>
            </a:r>
          </a:p>
          <a:p>
            <a:pPr marL="518160" lvl="1" indent="-259080" algn="l">
              <a:lnSpc>
                <a:spcPts val="403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Magnific Popup 插件：利用jquery.magnific-popup.js实现弹窗效果，通过自定义配置参数，精准控制弹窗展示形式、关闭方式、加载动画等细节，为用户提供精致的交互体验，例如点击图片弹出详情窗口的效果。</a:t>
            </a:r>
          </a:p>
          <a:p>
            <a:pPr algn="l">
              <a:lnSpc>
                <a:spcPts val="4030"/>
              </a:lnSpc>
            </a:pPr>
            <a:endParaRPr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6169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218090E3-AB05-0CBB-D865-2195F4C6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733">
            <a:off x="5153895" y="2283556"/>
            <a:ext cx="12157805" cy="0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842999" y="542072"/>
            <a:ext cx="495849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测试与优化</a:t>
            </a:r>
          </a:p>
        </p:txBody>
      </p:sp>
      <p:sp>
        <p:nvSpPr>
          <p:cNvPr id="4" name="Freeform 4"/>
          <p:cNvSpPr/>
          <p:nvPr/>
        </p:nvSpPr>
        <p:spPr>
          <a:xfrm>
            <a:off x="1842999" y="1122143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589436" y="2185925"/>
            <a:ext cx="3889598" cy="6729146"/>
            <a:chOff x="0" y="0"/>
            <a:chExt cx="602601" cy="10425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2601" cy="1042521"/>
            </a:xfrm>
            <a:custGeom>
              <a:avLst/>
              <a:gdLst/>
              <a:ahLst/>
              <a:cxnLst/>
              <a:rect l="l" t="t" r="r" b="b"/>
              <a:pathLst>
                <a:path w="602601" h="1042521">
                  <a:moveTo>
                    <a:pt x="0" y="0"/>
                  </a:moveTo>
                  <a:lnTo>
                    <a:pt x="602601" y="0"/>
                  </a:lnTo>
                  <a:lnTo>
                    <a:pt x="602601" y="1042521"/>
                  </a:lnTo>
                  <a:lnTo>
                    <a:pt x="0" y="1042521"/>
                  </a:lnTo>
                  <a:close/>
                </a:path>
              </a:pathLst>
            </a:custGeom>
            <a:blipFill>
              <a:blip r:embed="rId4"/>
              <a:stretch>
                <a:fillRect l="-79712" r="-7971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354731" y="1233425"/>
            <a:ext cx="95068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5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测试与优化</a:t>
            </a:r>
          </a:p>
        </p:txBody>
      </p:sp>
      <p:sp>
        <p:nvSpPr>
          <p:cNvPr id="9" name="Freeform 9"/>
          <p:cNvSpPr/>
          <p:nvPr/>
        </p:nvSpPr>
        <p:spPr>
          <a:xfrm>
            <a:off x="415998" y="415998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" name="表格 10"/>
          <p:cNvGraphicFramePr/>
          <p:nvPr>
            <p:extLst>
              <p:ext uri="{D42A27DB-BD31-4B8C-83A1-F6EECF244321}">
                <p14:modId xmlns:p14="http://schemas.microsoft.com/office/powerpoint/2010/main" val="3727165671"/>
              </p:ext>
            </p:extLst>
          </p:nvPr>
        </p:nvGraphicFramePr>
        <p:xfrm>
          <a:off x="5181600" y="2552700"/>
          <a:ext cx="11772265" cy="6417310"/>
        </p:xfrm>
        <a:graphic>
          <a:graphicData uri="http://schemas.openxmlformats.org/drawingml/2006/table">
            <a:tbl>
              <a:tblPr firstCol="1" bandRow="1">
                <a:tableStyleId>{FB86EC5B-1AAD-47AF-AE94-F4666C29BF59}</a:tableStyleId>
              </a:tblPr>
              <a:tblGrid>
                <a:gridCol w="23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687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阿里巴巴普惠体 Bold" panose="00020600040101010101" charset="-122"/>
                        </a:rPr>
                        <a:t>代码优化</a:t>
                      </a:r>
                      <a:endParaRPr lang="zh-CN" altLang="en-US" sz="2800" spc="130" dirty="0">
                        <a:solidFill>
                          <a:schemeClr val="bg1"/>
                        </a:solidFill>
                        <a:latin typeface="黑体" panose="02010609060101010101" charset="-122"/>
                        <a:ea typeface="黑体" panose="02010609060101010101" charset="-122"/>
                        <a:cs typeface="阿里巴巴普惠体 Bold" panose="00020600040101010101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HTML 精简：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去除冗余标签、空标签和多余注释，让结构更清晰，降低解析成本。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HBuilder X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提供格式化、压缩插件，可一键优化。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75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CSS 与 JavaScript 优化：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压缩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CSS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JavaScript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文件，去除空格、注释，减小体积。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CSS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放头部加载，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JavaScript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放底部加载，避免阻塞渲染。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HBuilder X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支持集成压缩工具。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775">
                <a:tc rowSpan="2">
                  <a:txBody>
                    <a:bodyPr/>
                    <a:lstStyle/>
                    <a:p>
                      <a:pPr marL="0" lvl="2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阿里巴巴普惠体 Bold" panose="00020600040101010101" charset="-122"/>
                        </a:rPr>
                        <a:t>图片优化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压缩图片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：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无损压缩图片，减小大小。</a:t>
                      </a:r>
                      <a:r>
                        <a:rPr lang="en-US" altLang="zh-CN" sz="20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HBuilder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X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支持插件直接处理。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81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采用合适图片格式：</a:t>
                      </a:r>
                      <a:r>
                        <a:rPr lang="en-US" altLang="zh-CN" sz="20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JPEG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适合照片，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PNG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适合图标和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logo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b="1" dirty="0" err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WebP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体积小且画质好，优先选用（需浏览器支持）。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C94F2D6-0E46-BF91-DB37-09248D25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733">
            <a:off x="5153895" y="2283556"/>
            <a:ext cx="12157805" cy="0"/>
          </a:xfrm>
          <a:prstGeom prst="line">
            <a:avLst/>
          </a:prstGeom>
          <a:ln w="9525" cap="rnd">
            <a:solidFill>
              <a:srgbClr val="5F2627">
                <a:alpha val="8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69702" y="2748515"/>
            <a:ext cx="3889598" cy="6857025"/>
            <a:chOff x="0" y="0"/>
            <a:chExt cx="602601" cy="1062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2601" cy="1062333"/>
            </a:xfrm>
            <a:custGeom>
              <a:avLst/>
              <a:gdLst/>
              <a:ahLst/>
              <a:cxnLst/>
              <a:rect l="l" t="t" r="r" b="b"/>
              <a:pathLst>
                <a:path w="602601" h="1062333">
                  <a:moveTo>
                    <a:pt x="0" y="0"/>
                  </a:moveTo>
                  <a:lnTo>
                    <a:pt x="602601" y="0"/>
                  </a:lnTo>
                  <a:lnTo>
                    <a:pt x="602601" y="1062333"/>
                  </a:lnTo>
                  <a:lnTo>
                    <a:pt x="0" y="1062333"/>
                  </a:lnTo>
                  <a:close/>
                </a:path>
              </a:pathLst>
            </a:custGeom>
            <a:blipFill>
              <a:blip r:embed="rId3"/>
              <a:stretch>
                <a:fillRect l="-82301" r="-82301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68042" y="2200211"/>
            <a:ext cx="11637815" cy="129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endParaRPr/>
          </a:p>
          <a:p>
            <a:pPr algn="l">
              <a:lnSpc>
                <a:spcPts val="3380"/>
              </a:lnSpc>
            </a:pPr>
            <a:endParaRPr/>
          </a:p>
          <a:p>
            <a:pPr algn="l">
              <a:lnSpc>
                <a:spcPts val="33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7752413" y="1456309"/>
            <a:ext cx="9506888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80"/>
              </a:lnSpc>
            </a:pPr>
            <a:r>
              <a:rPr lang="en-US" sz="30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团队协作</a:t>
            </a:r>
          </a:p>
          <a:p>
            <a:pPr algn="r">
              <a:lnSpc>
                <a:spcPts val="4680"/>
              </a:lnSpc>
            </a:pPr>
            <a:endParaRPr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52829" y="571282"/>
            <a:ext cx="495849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测试与优化</a:t>
            </a:r>
          </a:p>
        </p:txBody>
      </p:sp>
      <p:sp>
        <p:nvSpPr>
          <p:cNvPr id="8" name="Freeform 8"/>
          <p:cNvSpPr/>
          <p:nvPr/>
        </p:nvSpPr>
        <p:spPr>
          <a:xfrm>
            <a:off x="1842999" y="1122143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415998" y="415998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1104265" y="2703830"/>
          <a:ext cx="11772265" cy="6968490"/>
        </p:xfrm>
        <a:graphic>
          <a:graphicData uri="http://schemas.openxmlformats.org/drawingml/2006/table">
            <a:tbl>
              <a:tblPr firstCol="1" bandRow="1">
                <a:tableStyleId>{FB86EC5B-1AAD-47AF-AE94-F4666C29BF59}</a:tableStyleId>
              </a:tblPr>
              <a:tblGrid>
                <a:gridCol w="23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3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9740"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阿里巴巴普惠体 Bold" panose="00020600040101010101" charset="-122"/>
                        </a:rPr>
                        <a:t>页面兼容性</a:t>
                      </a:r>
                    </a:p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阿里巴巴普惠体 Bold" panose="00020600040101010101" charset="-122"/>
                        </a:rPr>
                        <a:t>测试</a:t>
                      </a:r>
                      <a:endParaRPr lang="zh-CN" altLang="en-US" sz="2800" spc="130" dirty="0"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浏览器兼容性：</a:t>
                      </a:r>
                      <a:r>
                        <a:rPr lang="zh-CN" alt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 Chrome、Edge 等主流浏览器开展网站测试。因浏览器对 HTML、CSS、JavaScript 解析规则不同，易引发布局错乱、样式与功能异常。借助工具，能在多版本浏览器及操作系统组合中快速排查问题 。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0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设备兼容性：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测试网站在不同屏幕尺寸、分辨率的手机和平板上的呈现情况。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HBuilder X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支持真机调试，连接后可直观感受页面适配状况，及时调整响应式布局。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035">
                <a:tc rowSpan="3">
                  <a:txBody>
                    <a:bodyPr/>
                    <a:lstStyle/>
                    <a:p>
                      <a:pPr marL="0" lvl="2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800">
                          <a:solidFill>
                            <a:schemeClr val="bg1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阿里巴巴普惠体 Bold" panose="00020600040101010101" charset="-122"/>
                        </a:rPr>
                        <a:t>功能测试</a:t>
                      </a: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  <a:sym typeface="阿里巴巴普惠体" panose="00020600040101010101" charset="-122"/>
                        </a:rPr>
                        <a:t>链接测试：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检查所有链接（内部、外部），确保正常跳转，无</a:t>
                      </a:r>
                      <a:r>
                        <a:rPr lang="en-US" altLang="zh-CN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404 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错误。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93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lvl="2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阿里巴巴普惠体" panose="00020600040101010101" charset="-122"/>
                          <a:sym typeface="阿里巴巴普惠体" panose="00020600040101010101" charset="-122"/>
                        </a:rPr>
                        <a:t>表单测试：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阿里巴巴普惠体" panose="00020600040101010101" charset="-122"/>
                        </a:rPr>
                        <a:t>测试表单输入框、必填项验证、提交按钮功能，确保数据正确传输与处理。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82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lstStyle/>
                    <a:p>
                      <a:pPr marL="0" marR="0" lvl="2" algn="just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阿里巴巴普惠体" panose="00020600040101010101" charset="-122"/>
                          <a:sym typeface="阿里巴巴普惠体" panose="00020600040101010101" charset="-122"/>
                        </a:rPr>
                        <a:t>交互功能测试：</a:t>
                      </a:r>
                      <a:r>
                        <a:rPr lang="zh-CN" altLang="en-US" sz="20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阿里巴巴普惠体" panose="00020600040101010101" charset="-122"/>
                        </a:rPr>
                        <a:t>测试菜单、图片切换、动画等交互元素，确保触发条件准确、执行流畅，无卡顿或无响应。</a:t>
                      </a:r>
                    </a:p>
                  </a:txBody>
                  <a:tcPr marL="215900" marR="215900" marT="133350" marB="1333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369950F1-C279-E09D-9916-4F8ED126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04378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22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100562" y="5319766"/>
            <a:ext cx="13768773" cy="331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35"/>
              </a:lnSpc>
            </a:pPr>
            <a:r>
              <a:rPr lang="zh-CN" altLang="en-US" sz="938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成果展示</a:t>
            </a:r>
            <a:endParaRPr lang="en-US" sz="10780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可画似流年-简" panose="020B0500000000000000" charset="-128"/>
              <a:sym typeface="可画似流年-简" panose="020B0500000000000000" charset="-128"/>
            </a:endParaRPr>
          </a:p>
          <a:p>
            <a:pPr algn="l">
              <a:lnSpc>
                <a:spcPts val="12935"/>
              </a:lnSpc>
            </a:pPr>
            <a:endParaRPr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61936" y="2172389"/>
            <a:ext cx="4494156" cy="3349102"/>
          </a:xfrm>
          <a:custGeom>
            <a:avLst/>
            <a:gdLst/>
            <a:ahLst/>
            <a:cxnLst/>
            <a:rect l="l" t="t" r="r" b="b"/>
            <a:pathLst>
              <a:path w="4494156" h="3349102">
                <a:moveTo>
                  <a:pt x="0" y="0"/>
                </a:moveTo>
                <a:lnTo>
                  <a:pt x="4494156" y="0"/>
                </a:lnTo>
                <a:lnTo>
                  <a:pt x="4494156" y="3349102"/>
                </a:lnTo>
                <a:lnTo>
                  <a:pt x="0" y="3349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31" r="-913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385708" y="9175139"/>
            <a:ext cx="5889137" cy="33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5"/>
              </a:lnSpc>
            </a:pPr>
            <a:r>
              <a:rPr lang="en-US" sz="224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可画公司 ：李小画             日期：20XX.XX.XX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00562" y="7482506"/>
            <a:ext cx="9373681" cy="49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0"/>
              </a:lnSpc>
              <a:spcBef>
                <a:spcPct val="0"/>
              </a:spcBef>
            </a:pPr>
            <a:r>
              <a:rPr lang="en-US" altLang="zh-CN" sz="3545" b="1" spc="198" dirty="0">
                <a:solidFill>
                  <a:srgbClr val="5F2627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  <a:sym typeface="阿里巴巴普惠体" panose="00020600040101010101" charset="-122"/>
                <a:hlinkClick r:id="rId5" action="ppaction://hlinkfile"/>
              </a:rPr>
              <a:t>Achievement Exhibition</a:t>
            </a:r>
            <a:endParaRPr lang="en-US" altLang="zh-CN" sz="3545" b="1" spc="198" dirty="0">
              <a:solidFill>
                <a:srgbClr val="5F2627"/>
              </a:solidFill>
              <a:latin typeface="宋体" panose="02010600030101010101" pitchFamily="2" charset="-122"/>
              <a:ea typeface="宋体" panose="02010600030101010101" pitchFamily="2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00562" y="3846940"/>
            <a:ext cx="2726215" cy="115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5"/>
              </a:lnSpc>
            </a:pPr>
            <a:r>
              <a:rPr lang="en-US" sz="7635" b="1" spc="-259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1306" y="3846940"/>
            <a:ext cx="3378945" cy="115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5"/>
              </a:lnSpc>
            </a:pPr>
            <a:r>
              <a:rPr lang="en-US" sz="7635" b="1" spc="-259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FIVE</a:t>
            </a:r>
          </a:p>
        </p:txBody>
      </p:sp>
      <p:sp>
        <p:nvSpPr>
          <p:cNvPr id="10" name="Freeform 10"/>
          <p:cNvSpPr/>
          <p:nvPr/>
        </p:nvSpPr>
        <p:spPr>
          <a:xfrm>
            <a:off x="344624" y="130682"/>
            <a:ext cx="1796036" cy="1796036"/>
          </a:xfrm>
          <a:custGeom>
            <a:avLst/>
            <a:gdLst/>
            <a:ahLst/>
            <a:cxnLst/>
            <a:rect l="l" t="t" r="r" b="b"/>
            <a:pathLst>
              <a:path w="1796036" h="1796036">
                <a:moveTo>
                  <a:pt x="0" y="0"/>
                </a:moveTo>
                <a:lnTo>
                  <a:pt x="1796036" y="0"/>
                </a:lnTo>
                <a:lnTo>
                  <a:pt x="1796036" y="1796036"/>
                </a:lnTo>
                <a:lnTo>
                  <a:pt x="0" y="1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B0DAFAC3-35B1-0B66-3A6C-46C835BAE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7484" y="4976284"/>
            <a:ext cx="6542629" cy="2307050"/>
            <a:chOff x="0" y="0"/>
            <a:chExt cx="8723506" cy="3076067"/>
          </a:xfrm>
        </p:grpSpPr>
        <p:sp>
          <p:nvSpPr>
            <p:cNvPr id="4" name="Freeform 4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75246" y="570864"/>
            <a:ext cx="4634852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细节展示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71600" y="2628900"/>
            <a:ext cx="10123170" cy="10240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导航栏下拉页面的设计显著提升了用户体验和网站的易用性。通过简洁的界面布局和直观的交互方式，用户能够快速访问网站的核心功能和内容，无需逐级点击，减少了操作步骤。</a:t>
            </a:r>
            <a:endParaRPr lang="en-US" altLang="zh-CN" sz="31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这种设计将复杂的信息分层展示，使用户能够轻松找到所需信息，同时保持页面的整洁美观，避免了视觉混乱。它适应多模块架构，整合了不同功能板块的入口，降低了用户的认知负担，提升了内容发现效率。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l="57028" t="10417" r="31259" b="57144"/>
          <a:stretch>
            <a:fillRect/>
          </a:stretch>
        </p:blipFill>
        <p:spPr>
          <a:xfrm>
            <a:off x="13106400" y="2552700"/>
            <a:ext cx="1524000" cy="2372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l="61713" t="10417" r="25403" b="59375"/>
          <a:stretch>
            <a:fillRect/>
          </a:stretch>
        </p:blipFill>
        <p:spPr>
          <a:xfrm>
            <a:off x="15544800" y="2476500"/>
            <a:ext cx="1676400" cy="2209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rcRect l="67570" t="10417" r="20717" b="48958"/>
          <a:stretch>
            <a:fillRect/>
          </a:stretch>
        </p:blipFill>
        <p:spPr>
          <a:xfrm>
            <a:off x="13182600" y="5753100"/>
            <a:ext cx="1524000" cy="2971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rcRect l="83548" t="10417" r="2562" b="75000"/>
          <a:stretch>
            <a:fillRect/>
          </a:stretch>
        </p:blipFill>
        <p:spPr>
          <a:xfrm>
            <a:off x="15697200" y="5829300"/>
            <a:ext cx="1807210" cy="1066800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0325B87-C6AC-0853-6E5F-9D7FF92C8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7484" y="4976284"/>
            <a:ext cx="6542629" cy="2307050"/>
            <a:chOff x="0" y="0"/>
            <a:chExt cx="8723506" cy="3076067"/>
          </a:xfrm>
        </p:grpSpPr>
        <p:sp>
          <p:nvSpPr>
            <p:cNvPr id="4" name="Freeform 4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75246" y="570864"/>
            <a:ext cx="4634852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细节展示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95400" y="3009900"/>
            <a:ext cx="8142605" cy="6257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悬停显示菜品中英文名称的功能能够显著提升用户体验，通过即时反馈菜品信息，用户无需额外操作即可快速了解菜品内容，降低了浏览复杂度。</a:t>
            </a:r>
            <a:endParaRPr lang="en-US" altLang="zh-CN" sz="31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这种设计不仅优化了信息呈现方式，使页面保持简洁美观，还能增强内容的可访问性。同时，这种交互方式能够激发用户的好奇心，促进进一步探索菜品详情，从而提高用户参与度和平台吸引力。</a:t>
            </a:r>
            <a:r>
              <a:rPr 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rcRect l="48829" t="20833" r="4319" b="41667"/>
          <a:stretch>
            <a:fillRect/>
          </a:stretch>
        </p:blipFill>
        <p:spPr>
          <a:xfrm>
            <a:off x="10439400" y="2857500"/>
            <a:ext cx="6096000" cy="2743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rcRect l="48829" t="58360" r="4319" b="19792"/>
          <a:stretch>
            <a:fillRect/>
          </a:stretch>
        </p:blipFill>
        <p:spPr>
          <a:xfrm>
            <a:off x="10363200" y="6438900"/>
            <a:ext cx="6018530" cy="1577975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21F533C-C3E5-F8F2-BE3A-2B124E4C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『</a:t>
            </a:r>
            <a:r>
              <a:rPr lang="en-US" altLang="zh-CN" dirty="0" err="1"/>
              <a:t>i</a:t>
            </a:r>
            <a:r>
              <a:rPr lang="en-US" altLang="zh-CN" dirty="0"/>
              <a:t>』</a:t>
            </a:r>
            <a:r>
              <a:rPr lang="zh-CN" altLang="en-US" dirty="0"/>
              <a:t>为始，以</a:t>
            </a:r>
            <a:r>
              <a:rPr lang="en-US" altLang="zh-CN" dirty="0"/>
              <a:t>『</a:t>
            </a:r>
            <a:r>
              <a:rPr lang="zh-CN" altLang="en-US" dirty="0"/>
              <a:t>食</a:t>
            </a:r>
            <a:r>
              <a:rPr lang="en-US" altLang="zh-CN" dirty="0"/>
              <a:t>』</a:t>
            </a:r>
            <a:r>
              <a:rPr lang="zh-CN" altLang="en-US" dirty="0"/>
              <a:t>为媒。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175246" y="570864"/>
            <a:ext cx="4634852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细节展示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19200" y="1943100"/>
            <a:ext cx="15882620" cy="2886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美食活动精选页面通过其清晰的布局设计和响应式特性，为用户提供了直观且便捷的活动浏览体验。页面上的活动按钮一目了然，用户可以轻松找到并参与感兴趣的活动。其吸引人的视觉设计和功能确保了用户始终能够获取最新、最吸引人的活动信息。活动多样性进一步增强了页面的互动性和实用性，满足了不同用户的需求。这个页面以其用户友好的设计和丰富的功能，成功地提升了用户的参与度和满意度</a:t>
            </a:r>
            <a:r>
              <a:rPr 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560" y="5309870"/>
            <a:ext cx="13011150" cy="4591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448300"/>
            <a:ext cx="3533775" cy="2886075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4F72197-F708-9173-6D9D-933168692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2175246" y="570864"/>
            <a:ext cx="4634852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细节展示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62000" y="3238500"/>
            <a:ext cx="9257030" cy="2917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en-US" altLang="zh-CN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联系我们</a:t>
            </a:r>
            <a:r>
              <a:rPr lang="en-US" altLang="zh-CN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页面设计从多方面提升用户体验，表单结构清晰、输入框提示明确以降低理解成本，登录机制确保反馈可靠并保护隐私，底部展示《用户协议》和《隐私政策》链接增强信任，视觉简洁美观、提交按钮醒目，采用响应式设计，功能完整、表单简洁提升提交效率，无多余装饰以降低操作负担，且简洁设计便于后续功能扩展</a:t>
            </a:r>
            <a:r>
              <a:rPr lang="en-US" altLang="zh-CN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31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 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3009900"/>
            <a:ext cx="6781800" cy="4086225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9D2CEB-5F01-E572-A5E1-25BCA5090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07484" y="4976284"/>
            <a:ext cx="6542629" cy="2307050"/>
            <a:chOff x="0" y="0"/>
            <a:chExt cx="8723506" cy="3076067"/>
          </a:xfrm>
        </p:grpSpPr>
        <p:sp>
          <p:nvSpPr>
            <p:cNvPr id="4" name="Freeform 4"/>
            <p:cNvSpPr/>
            <p:nvPr/>
          </p:nvSpPr>
          <p:spPr>
            <a:xfrm>
              <a:off x="6350" y="2372"/>
              <a:ext cx="8710803" cy="3071340"/>
            </a:xfrm>
            <a:custGeom>
              <a:avLst/>
              <a:gdLst/>
              <a:ahLst/>
              <a:cxnLst/>
              <a:rect l="l" t="t" r="r" b="b"/>
              <a:pathLst>
                <a:path w="8710803" h="3071340">
                  <a:moveTo>
                    <a:pt x="0" y="0"/>
                  </a:moveTo>
                  <a:lnTo>
                    <a:pt x="8710803" y="0"/>
                  </a:lnTo>
                  <a:lnTo>
                    <a:pt x="8710803" y="3071340"/>
                  </a:lnTo>
                  <a:lnTo>
                    <a:pt x="0" y="30713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75246" y="570864"/>
            <a:ext cx="4634852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细节展示</a:t>
            </a:r>
          </a:p>
          <a:p>
            <a:pPr algn="l">
              <a:lnSpc>
                <a:spcPts val="4860"/>
              </a:lnSpc>
            </a:pPr>
            <a:endParaRPr lang="en-US" sz="4500" b="1">
              <a:solidFill>
                <a:srgbClr val="5F2627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175246" y="1150935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682959" y="513714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5"/>
                </a:lnTo>
                <a:lnTo>
                  <a:pt x="0" y="1225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8200" y="2095500"/>
            <a:ext cx="17173575" cy="10240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ts val="5020"/>
              </a:lnSpc>
              <a:buClrTx/>
              <a:buSzTx/>
              <a:buFontTx/>
            </a:pP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首页轮播图插入可视化数据页面，通过直观的图表形式展示各区域美食菜品数、美食种类总数、月美食种类数量及热门美食实时监控等数据，使用户能够快速获取关键信息，提升信息获取效率。实时动态更新功能帮助用户了解当前趋势，增强平台的时效性和互动性，同时引导用户探索不同区域的美食特色，激发探索欲和参与度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648700"/>
            <a:ext cx="6134100" cy="971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4535805"/>
            <a:ext cx="10919460" cy="50844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4762500"/>
            <a:ext cx="5766435" cy="423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 fontAlgn="auto">
              <a:lnSpc>
                <a:spcPts val="5020"/>
              </a:lnSpc>
            </a:pPr>
            <a:r>
              <a:rPr lang="zh-CN" altLang="en-US" sz="310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这种设计不仅提升了用户体验，还增强了平台的专业性和可信度，促进社交分享和用户互动，为平台带来潜在的商业机会，同时为运营者提供数据支持，优化内容策略和推广方向。</a:t>
            </a:r>
            <a:endParaRPr lang="zh-CN" altLang="en-US" sz="310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0" algn="just" fontAlgn="auto">
              <a:lnSpc>
                <a:spcPts val="5020"/>
              </a:lnSpc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C4105-DE65-8464-6A36-FB0DC180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22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 descr="p-1606787-11950529-3840x2560"/>
          <p:cNvSpPr/>
          <p:nvPr/>
        </p:nvSpPr>
        <p:spPr>
          <a:xfrm rot="-7587667">
            <a:off x="-188037" y="68227"/>
            <a:ext cx="2004442" cy="1335924"/>
          </a:xfrm>
          <a:custGeom>
            <a:avLst/>
            <a:gdLst/>
            <a:ahLst/>
            <a:cxnLst/>
            <a:rect l="l" t="t" r="r" b="b"/>
            <a:pathLst>
              <a:path w="2004442" h="1335924">
                <a:moveTo>
                  <a:pt x="0" y="0"/>
                </a:moveTo>
                <a:lnTo>
                  <a:pt x="2004442" y="0"/>
                </a:lnTo>
                <a:lnTo>
                  <a:pt x="2004442" y="1335924"/>
                </a:lnTo>
                <a:lnTo>
                  <a:pt x="0" y="1335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" b="-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 descr="p-1606787-11950529-3840x2560"/>
          <p:cNvSpPr/>
          <p:nvPr/>
        </p:nvSpPr>
        <p:spPr>
          <a:xfrm rot="9065536" flipV="1">
            <a:off x="572949" y="510795"/>
            <a:ext cx="1020597" cy="680210"/>
          </a:xfrm>
          <a:custGeom>
            <a:avLst/>
            <a:gdLst/>
            <a:ahLst/>
            <a:cxnLst/>
            <a:rect l="l" t="t" r="r" b="b"/>
            <a:pathLst>
              <a:path w="1020597" h="680210">
                <a:moveTo>
                  <a:pt x="0" y="680209"/>
                </a:moveTo>
                <a:lnTo>
                  <a:pt x="1020597" y="680209"/>
                </a:lnTo>
                <a:lnTo>
                  <a:pt x="1020597" y="0"/>
                </a:lnTo>
                <a:lnTo>
                  <a:pt x="0" y="0"/>
                </a:lnTo>
                <a:lnTo>
                  <a:pt x="0" y="680209"/>
                </a:lnTo>
                <a:close/>
              </a:path>
            </a:pathLst>
          </a:custGeom>
          <a:blipFill>
            <a:blip r:embed="rId4"/>
            <a:stretch>
              <a:fillRect t="-1" b="-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624679">
            <a:off x="2208316" y="5780800"/>
            <a:ext cx="8222835" cy="952963"/>
          </a:xfrm>
          <a:custGeom>
            <a:avLst/>
            <a:gdLst/>
            <a:ahLst/>
            <a:cxnLst/>
            <a:rect l="l" t="t" r="r" b="b"/>
            <a:pathLst>
              <a:path w="8222835" h="952963">
                <a:moveTo>
                  <a:pt x="0" y="0"/>
                </a:moveTo>
                <a:lnTo>
                  <a:pt x="8222835" y="0"/>
                </a:lnTo>
                <a:lnTo>
                  <a:pt x="8222835" y="952963"/>
                </a:lnTo>
                <a:lnTo>
                  <a:pt x="0" y="952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971800" y="4533900"/>
            <a:ext cx="5423535" cy="2307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22445"/>
              </a:lnSpc>
            </a:pPr>
            <a:r>
              <a:rPr lang="zh-CN" altLang="en-US" sz="938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项目背景</a:t>
            </a:r>
          </a:p>
        </p:txBody>
      </p:sp>
      <p:sp>
        <p:nvSpPr>
          <p:cNvPr id="8" name="Freeform 8"/>
          <p:cNvSpPr/>
          <p:nvPr/>
        </p:nvSpPr>
        <p:spPr>
          <a:xfrm>
            <a:off x="4092930" y="2159478"/>
            <a:ext cx="3001944" cy="2237087"/>
          </a:xfrm>
          <a:custGeom>
            <a:avLst/>
            <a:gdLst/>
            <a:ahLst/>
            <a:cxnLst/>
            <a:rect l="l" t="t" r="r" b="b"/>
            <a:pathLst>
              <a:path w="3001944" h="2237087">
                <a:moveTo>
                  <a:pt x="0" y="0"/>
                </a:moveTo>
                <a:lnTo>
                  <a:pt x="3001944" y="0"/>
                </a:lnTo>
                <a:lnTo>
                  <a:pt x="3001944" y="2237086"/>
                </a:lnTo>
                <a:lnTo>
                  <a:pt x="0" y="22370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131" r="-913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252324" y="3278021"/>
            <a:ext cx="182101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b="1" spc="-173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9196" y="7441570"/>
            <a:ext cx="10453062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65"/>
              </a:lnSpc>
              <a:spcBef>
                <a:spcPct val="0"/>
              </a:spcBef>
            </a:pPr>
            <a:r>
              <a:rPr lang="en-US" sz="3055" b="1">
                <a:solidFill>
                  <a:srgbClr val="621F21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  <a:sym typeface="阿里巴巴普惠体" panose="00020600040101010101" charset="-122"/>
              </a:rPr>
              <a:t> </a:t>
            </a:r>
            <a:r>
              <a:rPr lang="en-US" altLang="zh-CN" sz="3055" b="1">
                <a:solidFill>
                  <a:srgbClr val="621F21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  <a:sym typeface="阿里巴巴普惠体" panose="00020600040101010101" charset="-122"/>
              </a:rPr>
              <a:t>project background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63204" y="3278021"/>
            <a:ext cx="160521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b="1" spc="-173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ONE</a:t>
            </a:r>
          </a:p>
        </p:txBody>
      </p:sp>
      <p:sp>
        <p:nvSpPr>
          <p:cNvPr id="12" name="Freeform 12"/>
          <p:cNvSpPr/>
          <p:nvPr/>
        </p:nvSpPr>
        <p:spPr>
          <a:xfrm>
            <a:off x="814184" y="1899596"/>
            <a:ext cx="2756850" cy="2756850"/>
          </a:xfrm>
          <a:custGeom>
            <a:avLst/>
            <a:gdLst/>
            <a:ahLst/>
            <a:cxnLst/>
            <a:rect l="l" t="t" r="r" b="b"/>
            <a:pathLst>
              <a:path w="2756850" h="2756850">
                <a:moveTo>
                  <a:pt x="0" y="0"/>
                </a:moveTo>
                <a:lnTo>
                  <a:pt x="2756850" y="0"/>
                </a:lnTo>
                <a:lnTo>
                  <a:pt x="2756850" y="2756850"/>
                </a:lnTo>
                <a:lnTo>
                  <a:pt x="0" y="2756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7AE0D819-ACDC-B4B3-53CE-25684AFE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04378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22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100562" y="5319766"/>
            <a:ext cx="13768773" cy="331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35"/>
              </a:lnSpc>
            </a:pPr>
            <a:r>
              <a:rPr lang="en-US" sz="1078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项目总结与展望</a:t>
            </a:r>
          </a:p>
          <a:p>
            <a:pPr algn="l">
              <a:lnSpc>
                <a:spcPts val="12935"/>
              </a:lnSpc>
            </a:pPr>
            <a:endParaRPr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861936" y="2172389"/>
            <a:ext cx="4494156" cy="3349102"/>
          </a:xfrm>
          <a:custGeom>
            <a:avLst/>
            <a:gdLst/>
            <a:ahLst/>
            <a:cxnLst/>
            <a:rect l="l" t="t" r="r" b="b"/>
            <a:pathLst>
              <a:path w="4494156" h="3349102">
                <a:moveTo>
                  <a:pt x="0" y="0"/>
                </a:moveTo>
                <a:lnTo>
                  <a:pt x="4494156" y="0"/>
                </a:lnTo>
                <a:lnTo>
                  <a:pt x="4494156" y="3349102"/>
                </a:lnTo>
                <a:lnTo>
                  <a:pt x="0" y="3349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31" r="-913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385708" y="9175139"/>
            <a:ext cx="5889137" cy="33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5"/>
              </a:lnSpc>
            </a:pPr>
            <a:r>
              <a:rPr lang="en-US" sz="224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可画公司 ：李小画             日期：20XX.XX.XX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00562" y="7482506"/>
            <a:ext cx="9373681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50"/>
              </a:lnSpc>
              <a:spcBef>
                <a:spcPct val="0"/>
              </a:spcBef>
            </a:pPr>
            <a:r>
              <a:rPr lang="en-US" sz="3545" b="1" spc="198">
                <a:solidFill>
                  <a:srgbClr val="5F2627"/>
                </a:solidFill>
                <a:latin typeface="宋体" panose="02010600030101010101" pitchFamily="2" charset="-122"/>
                <a:ea typeface="宋体" panose="02010600030101010101" pitchFamily="2" charset="-122"/>
                <a:cs typeface="阿里巴巴普惠体" panose="00020600040101010101" charset="-122"/>
                <a:sym typeface="阿里巴巴普惠体" panose="00020600040101010101" charset="-122"/>
              </a:rPr>
              <a:t>Project summary and outlook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00562" y="3846940"/>
            <a:ext cx="2726215" cy="115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5"/>
              </a:lnSpc>
            </a:pPr>
            <a:r>
              <a:rPr lang="en-US" sz="7635" b="1" spc="-259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61306" y="3846940"/>
            <a:ext cx="3378945" cy="115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65"/>
              </a:lnSpc>
            </a:pPr>
            <a:r>
              <a:rPr lang="en-US" sz="7635" b="1" spc="-259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Six</a:t>
            </a:r>
          </a:p>
        </p:txBody>
      </p:sp>
      <p:sp>
        <p:nvSpPr>
          <p:cNvPr id="10" name="Freeform 10"/>
          <p:cNvSpPr/>
          <p:nvPr/>
        </p:nvSpPr>
        <p:spPr>
          <a:xfrm>
            <a:off x="344624" y="130682"/>
            <a:ext cx="1796036" cy="1796036"/>
          </a:xfrm>
          <a:custGeom>
            <a:avLst/>
            <a:gdLst/>
            <a:ahLst/>
            <a:cxnLst/>
            <a:rect l="l" t="t" r="r" b="b"/>
            <a:pathLst>
              <a:path w="1796036" h="1796036">
                <a:moveTo>
                  <a:pt x="0" y="0"/>
                </a:moveTo>
                <a:lnTo>
                  <a:pt x="1796036" y="0"/>
                </a:lnTo>
                <a:lnTo>
                  <a:pt x="1796036" y="1796036"/>
                </a:lnTo>
                <a:lnTo>
                  <a:pt x="0" y="1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A699233E-D2C1-D3C0-9BC5-D5726D4E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14470" y="0"/>
            <a:ext cx="8273530" cy="10287000"/>
          </a:xfrm>
          <a:custGeom>
            <a:avLst/>
            <a:gdLst/>
            <a:ahLst/>
            <a:cxnLst/>
            <a:rect l="l" t="t" r="r" b="b"/>
            <a:pathLst>
              <a:path w="8273530" h="10287000">
                <a:moveTo>
                  <a:pt x="0" y="0"/>
                </a:moveTo>
                <a:lnTo>
                  <a:pt x="8273530" y="0"/>
                </a:lnTo>
                <a:lnTo>
                  <a:pt x="82735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616130" y="-462007"/>
            <a:ext cx="9247673" cy="11178656"/>
          </a:xfrm>
          <a:custGeom>
            <a:avLst/>
            <a:gdLst/>
            <a:ahLst/>
            <a:cxnLst/>
            <a:rect l="l" t="t" r="r" b="b"/>
            <a:pathLst>
              <a:path w="9247673" h="11178656">
                <a:moveTo>
                  <a:pt x="0" y="0"/>
                </a:moveTo>
                <a:lnTo>
                  <a:pt x="9247673" y="0"/>
                </a:lnTo>
                <a:lnTo>
                  <a:pt x="9247673" y="11178656"/>
                </a:lnTo>
                <a:lnTo>
                  <a:pt x="0" y="1117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 rot="18622">
            <a:off x="12952069" y="3741252"/>
            <a:ext cx="351668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AutoShape 5"/>
          <p:cNvSpPr/>
          <p:nvPr/>
        </p:nvSpPr>
        <p:spPr>
          <a:xfrm>
            <a:off x="686151" y="4620958"/>
            <a:ext cx="7955991" cy="1905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767250" y="1583878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219572" y="2900061"/>
            <a:ext cx="4812498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展望未来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39361" y="3884127"/>
            <a:ext cx="5836557" cy="5608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486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计划在现有基础功能上，融入更多个性化、智能化元素。例如，添加用户偏好记录模块，利用大数据分析为访客定制专属内容推荐；集成智能客服系统，借助 AI 技术快速响应客户咨询，提升服务体验，让网站从单纯的信息展示平台向交互服务平台转型。</a:t>
            </a:r>
          </a:p>
          <a:p>
            <a:pPr algn="l">
              <a:lnSpc>
                <a:spcPts val="4860"/>
              </a:lnSpc>
            </a:pPr>
            <a:endParaRPr lang="en-US" sz="27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7756" y="3612664"/>
            <a:ext cx="8745074" cy="411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1010" lvl="1" indent="-230505" algn="l">
              <a:lnSpc>
                <a:spcPts val="4590"/>
              </a:lnSpc>
              <a:buFont typeface="Arial" panose="020B0604020202020204"/>
              <a:buChar char="•"/>
            </a:pPr>
            <a:r>
              <a:rPr lang="en-US" sz="255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本次基于 HBuilder X 的 HTML 网站开发项目，历经需求分析、设计选型、编码实现、测试优化等多个关键阶段，达成了既定的阶段性目标，积累了丰富的经验与成果，同时也收获了不少宝贵教训。</a:t>
            </a:r>
          </a:p>
          <a:p>
            <a:pPr marL="461010" lvl="1" indent="-230505" algn="l">
              <a:lnSpc>
                <a:spcPts val="4590"/>
              </a:lnSpc>
              <a:buFont typeface="Arial" panose="020B0604020202020204"/>
              <a:buChar char="•"/>
            </a:pPr>
            <a:r>
              <a:rPr lang="en-US" sz="255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开发工具效能显著：HBuilder X 作为核心开发工具表现卓越，其内置的模板简化项目初始化流程，代码提示和自动补全功能极大减少代码编写失误，提高编写速度。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7250" y="1024252"/>
            <a:ext cx="554753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项目总结与展望</a:t>
            </a:r>
          </a:p>
        </p:txBody>
      </p:sp>
      <p:sp>
        <p:nvSpPr>
          <p:cNvPr id="11" name="Freeform 11"/>
          <p:cNvSpPr/>
          <p:nvPr/>
        </p:nvSpPr>
        <p:spPr>
          <a:xfrm>
            <a:off x="415998" y="869806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3476197" y="2616997"/>
            <a:ext cx="9836660" cy="58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0"/>
              </a:lnSpc>
            </a:pPr>
            <a:r>
              <a:rPr lang="en-US" sz="3105" b="1">
                <a:solidFill>
                  <a:srgbClr val="000000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项目总结</a:t>
            </a:r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B1370590-371D-255B-C1AC-3B6F48A26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-141265" y="-146702"/>
            <a:ext cx="6329103" cy="12025295"/>
          </a:xfrm>
          <a:custGeom>
            <a:avLst/>
            <a:gdLst/>
            <a:ahLst/>
            <a:cxnLst/>
            <a:rect l="l" t="t" r="r" b="b"/>
            <a:pathLst>
              <a:path w="6329103" h="12025295">
                <a:moveTo>
                  <a:pt x="6329103" y="0"/>
                </a:moveTo>
                <a:lnTo>
                  <a:pt x="0" y="0"/>
                </a:lnTo>
                <a:lnTo>
                  <a:pt x="0" y="12025296"/>
                </a:lnTo>
                <a:lnTo>
                  <a:pt x="6329103" y="12025296"/>
                </a:lnTo>
                <a:lnTo>
                  <a:pt x="632910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flipH="1">
            <a:off x="-888893" y="-605671"/>
            <a:ext cx="7561468" cy="12854088"/>
          </a:xfrm>
          <a:custGeom>
            <a:avLst/>
            <a:gdLst/>
            <a:ahLst/>
            <a:cxnLst/>
            <a:rect l="l" t="t" r="r" b="b"/>
            <a:pathLst>
              <a:path w="7561468" h="12854088">
                <a:moveTo>
                  <a:pt x="7561467" y="0"/>
                </a:moveTo>
                <a:lnTo>
                  <a:pt x="0" y="0"/>
                </a:lnTo>
                <a:lnTo>
                  <a:pt x="0" y="12854087"/>
                </a:lnTo>
                <a:lnTo>
                  <a:pt x="7561467" y="12854087"/>
                </a:lnTo>
                <a:lnTo>
                  <a:pt x="756146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891840" y="1274672"/>
            <a:ext cx="14445427" cy="8193290"/>
            <a:chOff x="0" y="0"/>
            <a:chExt cx="19260569" cy="10924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60534" cy="10924405"/>
            </a:xfrm>
            <a:custGeom>
              <a:avLst/>
              <a:gdLst/>
              <a:ahLst/>
              <a:cxnLst/>
              <a:rect l="l" t="t" r="r" b="b"/>
              <a:pathLst>
                <a:path w="19260534" h="10924405">
                  <a:moveTo>
                    <a:pt x="0" y="230266"/>
                  </a:moveTo>
                  <a:cubicBezTo>
                    <a:pt x="0" y="103040"/>
                    <a:pt x="104517" y="0"/>
                    <a:pt x="233566" y="0"/>
                  </a:cubicBezTo>
                  <a:lnTo>
                    <a:pt x="19026970" y="0"/>
                  </a:lnTo>
                  <a:cubicBezTo>
                    <a:pt x="19156020" y="0"/>
                    <a:pt x="19260534" y="103040"/>
                    <a:pt x="19260534" y="230266"/>
                  </a:cubicBezTo>
                  <a:lnTo>
                    <a:pt x="19260534" y="10694141"/>
                  </a:lnTo>
                  <a:cubicBezTo>
                    <a:pt x="19260534" y="10821367"/>
                    <a:pt x="19156020" y="10924405"/>
                    <a:pt x="19026970" y="10924405"/>
                  </a:cubicBezTo>
                  <a:lnTo>
                    <a:pt x="233566" y="10924405"/>
                  </a:lnTo>
                  <a:cubicBezTo>
                    <a:pt x="104517" y="10924405"/>
                    <a:pt x="0" y="10821224"/>
                    <a:pt x="0" y="1069414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521097" y="1274672"/>
            <a:ext cx="2265625" cy="2406003"/>
            <a:chOff x="0" y="0"/>
            <a:chExt cx="3020833" cy="3208004"/>
          </a:xfrm>
        </p:grpSpPr>
        <p:sp>
          <p:nvSpPr>
            <p:cNvPr id="8" name="Freeform 8" descr="p-1606787-11950529-3840x2560"/>
            <p:cNvSpPr/>
            <p:nvPr/>
          </p:nvSpPr>
          <p:spPr>
            <a:xfrm rot="7587667" flipH="1">
              <a:off x="174122" y="713386"/>
              <a:ext cx="2672590" cy="1781232"/>
            </a:xfrm>
            <a:custGeom>
              <a:avLst/>
              <a:gdLst/>
              <a:ahLst/>
              <a:cxnLst/>
              <a:rect l="l" t="t" r="r" b="b"/>
              <a:pathLst>
                <a:path w="2672590" h="1781232">
                  <a:moveTo>
                    <a:pt x="2672590" y="0"/>
                  </a:moveTo>
                  <a:lnTo>
                    <a:pt x="0" y="0"/>
                  </a:lnTo>
                  <a:lnTo>
                    <a:pt x="0" y="1781232"/>
                  </a:lnTo>
                  <a:lnTo>
                    <a:pt x="2672590" y="1781232"/>
                  </a:lnTo>
                  <a:lnTo>
                    <a:pt x="2672590" y="0"/>
                  </a:lnTo>
                  <a:close/>
                </a:path>
              </a:pathLst>
            </a:custGeom>
            <a:blipFill>
              <a:blip r:embed="rId7"/>
              <a:stretch>
                <a:fillRect t="-1" b="-1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 descr="p-1606787-11950529-3840x2560"/>
            <p:cNvSpPr/>
            <p:nvPr/>
          </p:nvSpPr>
          <p:spPr>
            <a:xfrm rot="-9065536" flipH="1" flipV="1">
              <a:off x="471268" y="1303476"/>
              <a:ext cx="1360796" cy="906946"/>
            </a:xfrm>
            <a:custGeom>
              <a:avLst/>
              <a:gdLst/>
              <a:ahLst/>
              <a:cxnLst/>
              <a:rect l="l" t="t" r="r" b="b"/>
              <a:pathLst>
                <a:path w="1360796" h="906946">
                  <a:moveTo>
                    <a:pt x="1360796" y="906946"/>
                  </a:moveTo>
                  <a:lnTo>
                    <a:pt x="0" y="906946"/>
                  </a:lnTo>
                  <a:lnTo>
                    <a:pt x="0" y="0"/>
                  </a:lnTo>
                  <a:lnTo>
                    <a:pt x="1360796" y="0"/>
                  </a:lnTo>
                  <a:lnTo>
                    <a:pt x="1360796" y="906946"/>
                  </a:lnTo>
                  <a:close/>
                </a:path>
              </a:pathLst>
            </a:custGeom>
            <a:blipFill>
              <a:blip r:embed="rId8"/>
              <a:stretch>
                <a:fillRect t="-1" b="-1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28085" y="2962910"/>
            <a:ext cx="13902055" cy="6344285"/>
            <a:chOff x="0" y="0"/>
            <a:chExt cx="17234751" cy="81496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34779" cy="8149599"/>
            </a:xfrm>
            <a:custGeom>
              <a:avLst/>
              <a:gdLst/>
              <a:ahLst/>
              <a:cxnLst/>
              <a:rect l="l" t="t" r="r" b="b"/>
              <a:pathLst>
                <a:path w="17234779" h="8149599">
                  <a:moveTo>
                    <a:pt x="0" y="360185"/>
                  </a:moveTo>
                  <a:cubicBezTo>
                    <a:pt x="0" y="161099"/>
                    <a:pt x="66762" y="0"/>
                    <a:pt x="149266" y="0"/>
                  </a:cubicBezTo>
                  <a:lnTo>
                    <a:pt x="17085515" y="0"/>
                  </a:lnTo>
                  <a:cubicBezTo>
                    <a:pt x="17167878" y="0"/>
                    <a:pt x="17234779" y="161099"/>
                    <a:pt x="17234779" y="360185"/>
                  </a:cubicBezTo>
                  <a:lnTo>
                    <a:pt x="17234779" y="7789414"/>
                  </a:lnTo>
                  <a:cubicBezTo>
                    <a:pt x="17234779" y="7988160"/>
                    <a:pt x="17168019" y="8149599"/>
                    <a:pt x="17085515" y="8149599"/>
                  </a:cubicBezTo>
                  <a:lnTo>
                    <a:pt x="149266" y="8149599"/>
                  </a:lnTo>
                  <a:cubicBezTo>
                    <a:pt x="66762" y="8149599"/>
                    <a:pt x="0" y="7988500"/>
                    <a:pt x="0" y="7789414"/>
                  </a:cubicBezTo>
                  <a:close/>
                </a:path>
              </a:pathLst>
            </a:custGeom>
            <a:solidFill>
              <a:srgbClr val="E7DFDD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309799" y="1922937"/>
            <a:ext cx="5547535" cy="5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0"/>
              </a:lnSpc>
            </a:pPr>
            <a:r>
              <a:rPr lang="en-US" sz="39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小组分工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86200" y="2628900"/>
            <a:ext cx="13632180" cy="566864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4155"/>
              </a:lnSpc>
            </a:pPr>
            <a:endParaRPr dirty="0"/>
          </a:p>
          <a:p>
            <a:pPr marL="560705" lvl="1" indent="-280035" algn="l">
              <a:lnSpc>
                <a:spcPts val="4155"/>
              </a:lnSpc>
              <a:buFont typeface="Arial" panose="020B0604020202020204"/>
              <a:buChar char="•"/>
            </a:pPr>
            <a:r>
              <a:rPr lang="en-US" sz="255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王城城：在网页设计方面，专注于测试优化，通过严格的测试流程确保网页性能稳定，推动项目顺利进入下一阶段</a:t>
            </a:r>
            <a:r>
              <a:rPr lang="en-US" sz="25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。​</a:t>
            </a:r>
          </a:p>
          <a:p>
            <a:pPr marL="560705" lvl="1" indent="-280035" algn="l">
              <a:lnSpc>
                <a:spcPts val="4155"/>
              </a:lnSpc>
              <a:buFont typeface="Arial" panose="020B0604020202020204"/>
              <a:buChar char="•"/>
            </a:pPr>
            <a:r>
              <a:rPr lang="en-US" sz="25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宋林笑：肩负技术攻坚重任，全力解决网页设计中的复杂技术难题。凭借创新思维，引入前沿技术，保障项目从架构到功能的可行性与稳定性，为整个项目搭建坚实的技术框架。​</a:t>
            </a:r>
          </a:p>
          <a:p>
            <a:pPr marL="560705" lvl="1" indent="-280035" algn="l">
              <a:lnSpc>
                <a:spcPts val="4155"/>
              </a:lnSpc>
              <a:buFont typeface="Arial" panose="020B0604020202020204"/>
              <a:buChar char="•"/>
            </a:pPr>
            <a:r>
              <a:rPr lang="en-US" sz="25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燕璐：致力于提升用户体验，通过优化网页布局与交互流程，使页面更简洁美观、操作更便捷流畅。同时，在测试环节严格把关，及时发现并修复网页问题，确保用户使用的满意度。​</a:t>
            </a:r>
          </a:p>
          <a:p>
            <a:pPr marL="560705" lvl="1" indent="-280035" algn="l">
              <a:lnSpc>
                <a:spcPts val="4155"/>
              </a:lnSpc>
              <a:buFont typeface="Arial" panose="020B0604020202020204"/>
              <a:buChar char="•"/>
            </a:pPr>
            <a:r>
              <a:rPr lang="en-US" sz="25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雍津津：负责资料收集与整理，深入研究用户需求和市场动态，收集有价值的信息与图片资源，为项目决策提供数据支持，助力项目精准定位市场需求。​</a:t>
            </a:r>
          </a:p>
          <a:p>
            <a:pPr marL="560705" lvl="1" indent="-280035" algn="l">
              <a:lnSpc>
                <a:spcPts val="4155"/>
              </a:lnSpc>
              <a:buFont typeface="Arial" panose="020B0604020202020204"/>
              <a:buChar char="•"/>
            </a:pPr>
            <a:r>
              <a:rPr lang="en-US" sz="255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温佳乐：将项目的背景、目标、技术方案及实施过程详细记录成文档，确保项目信息的完整性与可追溯性。同时，精心制作演示文稿，生动展示项目成果，有效传达项目价值</a:t>
            </a:r>
            <a:r>
              <a:rPr lang="en-US" sz="2550" dirty="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。</a:t>
            </a:r>
          </a:p>
          <a:p>
            <a:pPr algn="l">
              <a:lnSpc>
                <a:spcPts val="4155"/>
              </a:lnSpc>
            </a:pPr>
            <a:endParaRPr lang="en-US" sz="2550" dirty="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3023286" y="1568553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5" y="0"/>
                </a:lnTo>
                <a:lnTo>
                  <a:pt x="1225405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EB661612-7384-2503-E2C4-7A09ED6F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22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598174" y="2683466"/>
            <a:ext cx="4764235" cy="3550368"/>
          </a:xfrm>
          <a:custGeom>
            <a:avLst/>
            <a:gdLst/>
            <a:ahLst/>
            <a:cxnLst/>
            <a:rect l="l" t="t" r="r" b="b"/>
            <a:pathLst>
              <a:path w="4764235" h="3550368">
                <a:moveTo>
                  <a:pt x="0" y="0"/>
                </a:moveTo>
                <a:lnTo>
                  <a:pt x="4764235" y="0"/>
                </a:lnTo>
                <a:lnTo>
                  <a:pt x="4764235" y="3550368"/>
                </a:lnTo>
                <a:lnTo>
                  <a:pt x="0" y="3550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31" r="-913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36042" y="3969791"/>
            <a:ext cx="2054971" cy="212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65"/>
              </a:lnSpc>
            </a:pPr>
            <a:r>
              <a:rPr lang="en-US" sz="14055" b="1" spc="-2342">
                <a:solidFill>
                  <a:srgbClr val="FFFFFF"/>
                </a:solidFill>
                <a:latin typeface="字由点字典楷 Bold" panose="00020600040101010101" charset="-122"/>
                <a:ea typeface="字由点字典楷 Bold" panose="00020600040101010101" charset="-122"/>
                <a:cs typeface="字由点字典楷 Bold" panose="00020600040101010101" charset="-122"/>
                <a:sym typeface="字由点字典楷 Bold" panose="00020600040101010101" charset="-122"/>
              </a:rPr>
              <a:t>感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53567" y="5034273"/>
            <a:ext cx="5174684" cy="79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60"/>
              </a:lnSpc>
              <a:spcBef>
                <a:spcPct val="0"/>
              </a:spcBef>
            </a:pPr>
            <a:r>
              <a:rPr lang="en-US" sz="2630">
                <a:solidFill>
                  <a:srgbClr val="5F2627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Market research</a:t>
            </a:r>
          </a:p>
          <a:p>
            <a:pPr algn="just">
              <a:lnSpc>
                <a:spcPts val="3160"/>
              </a:lnSpc>
              <a:spcBef>
                <a:spcPct val="0"/>
              </a:spcBef>
            </a:pPr>
            <a:r>
              <a:rPr lang="en-US" sz="2630">
                <a:solidFill>
                  <a:srgbClr val="5F2627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on the catering industry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9715" y="3969791"/>
            <a:ext cx="4893852" cy="212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65"/>
              </a:lnSpc>
            </a:pPr>
            <a:r>
              <a:rPr lang="en-US" sz="14055" b="1" spc="-1349">
                <a:solidFill>
                  <a:srgbClr val="5F2627"/>
                </a:solidFill>
                <a:latin typeface="字由点字典楷 Bold" panose="00020600040101010101" charset="-122"/>
                <a:ea typeface="字由点字典楷 Bold" panose="00020600040101010101" charset="-122"/>
                <a:cs typeface="字由点字典楷 Bold" panose="00020600040101010101" charset="-122"/>
                <a:sym typeface="字由点字典楷 Bold" panose="00020600040101010101" charset="-122"/>
              </a:rPr>
              <a:t>谢观看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8340485"/>
            <a:ext cx="12025344" cy="1269794"/>
          </a:xfrm>
          <a:custGeom>
            <a:avLst/>
            <a:gdLst/>
            <a:ahLst/>
            <a:cxnLst/>
            <a:rect l="l" t="t" r="r" b="b"/>
            <a:pathLst>
              <a:path w="12025344" h="1269794">
                <a:moveTo>
                  <a:pt x="0" y="0"/>
                </a:moveTo>
                <a:lnTo>
                  <a:pt x="12025344" y="0"/>
                </a:lnTo>
                <a:lnTo>
                  <a:pt x="12025344" y="1269794"/>
                </a:lnTo>
                <a:lnTo>
                  <a:pt x="0" y="1269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26" t="-3597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465769" y="8610600"/>
            <a:ext cx="983119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团队名称</a:t>
            </a:r>
            <a:r>
              <a:rPr 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 ：</a:t>
            </a:r>
            <a:r>
              <a:rPr lang="en-US" sz="200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i食记</a:t>
            </a:r>
            <a:r>
              <a:rPr 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         </a:t>
            </a:r>
            <a:r>
              <a:rPr lang="en-US" sz="200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团队成员</a:t>
            </a:r>
            <a:r>
              <a:rPr 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：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燕璐、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温佳乐、雍津津</a:t>
            </a:r>
            <a:r>
              <a:rPr lang="en-US" altLang="zh-CN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 </a:t>
            </a:r>
            <a:r>
              <a:rPr lang="zh-CN" altLang="en-US" sz="2000" dirty="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</a:t>
            </a:r>
            <a:r>
              <a:rPr lang="en-US" sz="2000" dirty="0" err="1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王城城、宋林笑</a:t>
            </a:r>
            <a:endParaRPr lang="en-US" sz="20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400"/>
              </a:lnSpc>
            </a:pPr>
            <a:endParaRPr lang="en-US" sz="2000" dirty="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42698" y="34607"/>
            <a:ext cx="3258463" cy="3258463"/>
          </a:xfrm>
          <a:custGeom>
            <a:avLst/>
            <a:gdLst/>
            <a:ahLst/>
            <a:cxnLst/>
            <a:rect l="l" t="t" r="r" b="b"/>
            <a:pathLst>
              <a:path w="3258463" h="3258463">
                <a:moveTo>
                  <a:pt x="0" y="0"/>
                </a:moveTo>
                <a:lnTo>
                  <a:pt x="3258464" y="0"/>
                </a:lnTo>
                <a:lnTo>
                  <a:pt x="3258464" y="3258464"/>
                </a:lnTo>
                <a:lnTo>
                  <a:pt x="0" y="3258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118D786D-ACC9-E8D9-5F49-C54E0F48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F1D15-E561-FB53-DB4F-01025FE89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833540-3DE4-7CAF-566A-86583B36BA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7CCA8BD-A2C4-197D-736F-E0D2F36BC58E}"/>
              </a:ext>
            </a:extLst>
          </p:cNvPr>
          <p:cNvSpPr/>
          <p:nvPr/>
        </p:nvSpPr>
        <p:spPr>
          <a:xfrm>
            <a:off x="1707156" y="1651176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6B65236-B914-2FFD-28B3-9315BAA6D0DE}"/>
              </a:ext>
            </a:extLst>
          </p:cNvPr>
          <p:cNvSpPr txBox="1"/>
          <p:nvPr/>
        </p:nvSpPr>
        <p:spPr>
          <a:xfrm>
            <a:off x="1219200" y="4229100"/>
            <a:ext cx="3893820" cy="31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0" b="1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+mn-ea"/>
              </a:rPr>
              <a:t>i</a:t>
            </a:r>
            <a:r>
              <a:rPr lang="zh-CN" altLang="en-US" sz="23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+mn-ea"/>
              </a:rPr>
              <a:t>食记命名溯源</a:t>
            </a:r>
            <a:endParaRPr lang="en-US" sz="23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+mn-ea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9C08155-529E-B335-8CBC-3FBC35461E2E}"/>
              </a:ext>
            </a:extLst>
          </p:cNvPr>
          <p:cNvSpPr/>
          <p:nvPr/>
        </p:nvSpPr>
        <p:spPr>
          <a:xfrm>
            <a:off x="4508437" y="6725341"/>
            <a:ext cx="8991690" cy="3568877"/>
          </a:xfrm>
          <a:custGeom>
            <a:avLst/>
            <a:gdLst/>
            <a:ahLst/>
            <a:cxnLst/>
            <a:rect l="l" t="t" r="r" b="b"/>
            <a:pathLst>
              <a:path w="8991690" h="3568877">
                <a:moveTo>
                  <a:pt x="0" y="0"/>
                </a:moveTo>
                <a:lnTo>
                  <a:pt x="8991690" y="0"/>
                </a:lnTo>
                <a:lnTo>
                  <a:pt x="8991690" y="3568876"/>
                </a:lnTo>
                <a:lnTo>
                  <a:pt x="0" y="3568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66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A9CE715-4307-B8DE-C51F-465F5A9D10B1}"/>
              </a:ext>
            </a:extLst>
          </p:cNvPr>
          <p:cNvSpPr/>
          <p:nvPr/>
        </p:nvSpPr>
        <p:spPr>
          <a:xfrm flipV="1">
            <a:off x="11024206" y="-178266"/>
            <a:ext cx="4233468" cy="7302875"/>
          </a:xfrm>
          <a:prstGeom prst="line">
            <a:avLst/>
          </a:prstGeom>
          <a:ln w="38100" cap="flat">
            <a:gradFill>
              <a:gsLst>
                <a:gs pos="0">
                  <a:srgbClr val="5F2627">
                    <a:alpha val="100000"/>
                  </a:srgbClr>
                </a:gs>
                <a:gs pos="50000">
                  <a:srgbClr val="826969">
                    <a:alpha val="22000"/>
                  </a:srgbClr>
                </a:gs>
                <a:gs pos="100000">
                  <a:srgbClr val="5F2627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03457DE-88F2-5955-7280-E029E34020EC}"/>
              </a:ext>
            </a:extLst>
          </p:cNvPr>
          <p:cNvSpPr/>
          <p:nvPr/>
        </p:nvSpPr>
        <p:spPr>
          <a:xfrm flipH="1" flipV="1">
            <a:off x="3164183" y="-93302"/>
            <a:ext cx="4352660" cy="7211013"/>
          </a:xfrm>
          <a:prstGeom prst="line">
            <a:avLst/>
          </a:prstGeom>
          <a:ln w="38100" cap="flat">
            <a:gradFill>
              <a:gsLst>
                <a:gs pos="0">
                  <a:srgbClr val="5F2627">
                    <a:alpha val="100000"/>
                  </a:srgbClr>
                </a:gs>
                <a:gs pos="50000">
                  <a:srgbClr val="826969">
                    <a:alpha val="22000"/>
                  </a:srgbClr>
                </a:gs>
                <a:gs pos="100000">
                  <a:srgbClr val="5F2627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6083F71-E2BE-E96C-3365-78E9EF8D6381}"/>
              </a:ext>
            </a:extLst>
          </p:cNvPr>
          <p:cNvGrpSpPr/>
          <p:nvPr/>
        </p:nvGrpSpPr>
        <p:grpSpPr>
          <a:xfrm>
            <a:off x="7263689" y="7043011"/>
            <a:ext cx="3524960" cy="3524960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00C1865-51A9-C7CC-9512-13A62CAB87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EA76439F-9D7B-8AFB-9087-9DFB918F799F}"/>
              </a:ext>
            </a:extLst>
          </p:cNvPr>
          <p:cNvSpPr txBox="1"/>
          <p:nvPr/>
        </p:nvSpPr>
        <p:spPr>
          <a:xfrm>
            <a:off x="838359" y="4840231"/>
            <a:ext cx="4292184" cy="461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695" lvl="1" algn="just">
              <a:lnSpc>
                <a:spcPts val="4590"/>
              </a:lnSpc>
              <a:buClrTx/>
              <a:buSzTx/>
              <a:buFont typeface="Arial" panose="020B0604020202020204"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命名融合东西方双重意蕴：英文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既代表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Individual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（个性化体验）与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Interaction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（社交互动），又延续互联网时代的科技基因；中文谐音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依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承载饮食情感依赖，呼应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《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诗经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》"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民之所依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的传统文化内核，形成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科技为表、人文为里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的品牌气质。</a:t>
            </a:r>
            <a:endParaRPr 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0BF4D0F-515F-016E-2466-10301548D7F3}"/>
              </a:ext>
            </a:extLst>
          </p:cNvPr>
          <p:cNvSpPr txBox="1"/>
          <p:nvPr/>
        </p:nvSpPr>
        <p:spPr>
          <a:xfrm>
            <a:off x="7209095" y="2319563"/>
            <a:ext cx="5131490" cy="31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60"/>
              </a:lnSpc>
              <a:buClrTx/>
              <a:buSzTx/>
              <a:buFontTx/>
            </a:pPr>
            <a:r>
              <a:rPr lang="zh-CN" altLang="en-US" sz="2300" b="1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</a:rPr>
              <a:t>每个人都能在这里找到专属美食记忆</a:t>
            </a:r>
            <a:endParaRPr lang="en-US" sz="2300" b="1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1CE24FD-5C2F-D639-F94D-F669E1E2E4DC}"/>
              </a:ext>
            </a:extLst>
          </p:cNvPr>
          <p:cNvSpPr txBox="1"/>
          <p:nvPr/>
        </p:nvSpPr>
        <p:spPr>
          <a:xfrm>
            <a:off x="6634104" y="2983491"/>
            <a:ext cx="5131490" cy="2720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英文语境：字母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i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发音为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/</a:t>
            </a:r>
            <a:r>
              <a:rPr lang="en-US" altLang="zh-CN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aɪ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/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，象征个体（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Individual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）与互动（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Interaction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），传递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每个人都能在这里找到专属美食记忆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的包容性。 科技感延伸：呼应移动互联网时代特征（如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iPhone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、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iPod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），暗示平台的数字化、智能化属性。</a:t>
            </a:r>
            <a:endParaRPr lang="zh-CN" alt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j-ea"/>
              <a:sym typeface="阿里巴巴普惠体" panose="00020600040101010101" charset="-122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058F568-4023-FAFE-0D6E-343476A08F9C}"/>
              </a:ext>
            </a:extLst>
          </p:cNvPr>
          <p:cNvSpPr txBox="1"/>
          <p:nvPr/>
        </p:nvSpPr>
        <p:spPr>
          <a:xfrm>
            <a:off x="9004282" y="4840200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  <a:endParaRPr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324F18C-8236-9E88-9633-4B9934CB90F4}"/>
              </a:ext>
            </a:extLst>
          </p:cNvPr>
          <p:cNvSpPr txBox="1"/>
          <p:nvPr/>
        </p:nvSpPr>
        <p:spPr>
          <a:xfrm>
            <a:off x="13681710" y="4429760"/>
            <a:ext cx="4351020" cy="312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6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一餐一饭，依心而存</a:t>
            </a:r>
            <a:endParaRPr 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j-ea"/>
              <a:sym typeface="阿里巴巴普惠体 Bold" panose="00020600040101010101" charset="-122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5E74094-CAB7-A829-DE47-807E38138961}"/>
              </a:ext>
            </a:extLst>
          </p:cNvPr>
          <p:cNvSpPr txBox="1"/>
          <p:nvPr/>
        </p:nvSpPr>
        <p:spPr>
          <a:xfrm>
            <a:off x="12894004" y="4998875"/>
            <a:ext cx="5181090" cy="2845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695" lvl="1" algn="just">
              <a:lnSpc>
                <a:spcPts val="4590"/>
              </a:lnSpc>
              <a:buClrTx/>
              <a:buSzTx/>
              <a:buFont typeface="Arial" panose="020B0604020202020204"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情感联结：取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“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依恋、依赖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”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之意，体现用户对美食的眷恋与平台陪伴感。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pPr marL="226695" lvl="1" algn="just">
              <a:lnSpc>
                <a:spcPts val="4590"/>
              </a:lnSpc>
              <a:buClrTx/>
              <a:buSzTx/>
              <a:buFont typeface="Arial" panose="020B0604020202020204"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文化根脉：谐音暗合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《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诗经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》"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民之所依，食为根本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，强化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食为民生之本</a:t>
            </a:r>
            <a:r>
              <a: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"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的传统理念</a:t>
            </a:r>
            <a:endParaRPr lang="en-US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+mj-ea"/>
              <a:sym typeface="阿里巴巴普惠体" panose="00020600040101010101" charset="-122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3798476-93BF-54C5-29AC-3A8A4E4FC50E}"/>
              </a:ext>
            </a:extLst>
          </p:cNvPr>
          <p:cNvSpPr txBox="1"/>
          <p:nvPr/>
        </p:nvSpPr>
        <p:spPr>
          <a:xfrm>
            <a:off x="13911231" y="8298299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  <a:endParaRPr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9E16A12-052D-06CC-E79C-9527DE28A0A0}"/>
              </a:ext>
            </a:extLst>
          </p:cNvPr>
          <p:cNvSpPr txBox="1"/>
          <p:nvPr/>
        </p:nvSpPr>
        <p:spPr>
          <a:xfrm>
            <a:off x="1707156" y="1042530"/>
            <a:ext cx="554753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altLang="zh-CN" sz="4500" b="1" dirty="0" err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rPr>
              <a:t>i</a:t>
            </a:r>
            <a:r>
              <a:rPr lang="zh-CN" altLang="en-US" sz="4500" b="1" dirty="0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rPr>
              <a:t>食记的设计理念</a:t>
            </a:r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E37A979-B17B-215A-12E0-142124BDA8A7}"/>
              </a:ext>
            </a:extLst>
          </p:cNvPr>
          <p:cNvSpPr/>
          <p:nvPr/>
        </p:nvSpPr>
        <p:spPr>
          <a:xfrm>
            <a:off x="376977" y="894163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2FFC8A4A-1BD0-AEDC-B64D-552BF274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707156" y="1651176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004282" y="4840200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3911231" y="8298299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707156" y="1042530"/>
            <a:ext cx="554753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Arimo Bold" panose="020B0704020202020204"/>
                <a:sym typeface="Arimo Bold" panose="020B0704020202020204"/>
              </a:rPr>
              <a:t>调查品行业口碑分析</a:t>
            </a:r>
          </a:p>
        </p:txBody>
      </p:sp>
      <p:sp>
        <p:nvSpPr>
          <p:cNvPr id="18" name="Freeform 18"/>
          <p:cNvSpPr/>
          <p:nvPr/>
        </p:nvSpPr>
        <p:spPr>
          <a:xfrm>
            <a:off x="376977" y="894163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01" name="文本框 400"/>
          <p:cNvSpPr txBox="1"/>
          <p:nvPr/>
        </p:nvSpPr>
        <p:spPr>
          <a:xfrm>
            <a:off x="4953000" y="8190865"/>
            <a:ext cx="6353175" cy="233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428" name="矩形 427"/>
          <p:cNvSpPr/>
          <p:nvPr>
            <p:custDataLst>
              <p:tags r:id="rId1"/>
            </p:custDataLst>
          </p:nvPr>
        </p:nvSpPr>
        <p:spPr>
          <a:xfrm>
            <a:off x="11757058" y="3314950"/>
            <a:ext cx="3770556" cy="56658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chemeClr val="accent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</a:rPr>
              <a:t>系统核心功能</a:t>
            </a:r>
          </a:p>
        </p:txBody>
      </p:sp>
      <p:sp>
        <p:nvSpPr>
          <p:cNvPr id="429" name="任意多边形 428"/>
          <p:cNvSpPr/>
          <p:nvPr>
            <p:custDataLst>
              <p:tags r:id="rId2"/>
            </p:custDataLst>
          </p:nvPr>
        </p:nvSpPr>
        <p:spPr>
          <a:xfrm>
            <a:off x="6559914" y="4295215"/>
            <a:ext cx="810139" cy="2847797"/>
          </a:xfrm>
          <a:custGeom>
            <a:avLst/>
            <a:gdLst>
              <a:gd name="connsiteX0" fmla="*/ 0 w 757"/>
              <a:gd name="connsiteY0" fmla="*/ 0 h 2661"/>
              <a:gd name="connsiteX1" fmla="*/ 757 w 757"/>
              <a:gd name="connsiteY1" fmla="*/ 149 h 2661"/>
              <a:gd name="connsiteX2" fmla="*/ 749 w 757"/>
              <a:gd name="connsiteY2" fmla="*/ 2453 h 2661"/>
              <a:gd name="connsiteX3" fmla="*/ 17 w 757"/>
              <a:gd name="connsiteY3" fmla="*/ 2661 h 2661"/>
              <a:gd name="connsiteX4" fmla="*/ 0 w 757"/>
              <a:gd name="connsiteY4" fmla="*/ 0 h 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" h="2661">
                <a:moveTo>
                  <a:pt x="0" y="0"/>
                </a:moveTo>
                <a:lnTo>
                  <a:pt x="757" y="149"/>
                </a:lnTo>
                <a:lnTo>
                  <a:pt x="749" y="2453"/>
                </a:lnTo>
                <a:lnTo>
                  <a:pt x="17" y="26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/>
            <a:stretch>
              <a:fillRect/>
            </a:stretch>
          </a:blip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430" name="任意多边形 429"/>
          <p:cNvSpPr/>
          <p:nvPr>
            <p:custDataLst>
              <p:tags r:id="rId3"/>
            </p:custDataLst>
          </p:nvPr>
        </p:nvSpPr>
        <p:spPr>
          <a:xfrm>
            <a:off x="7838484" y="3547794"/>
            <a:ext cx="1176148" cy="4341795"/>
          </a:xfrm>
          <a:custGeom>
            <a:avLst/>
            <a:gdLst>
              <a:gd name="connsiteX0" fmla="*/ 0 w 1099"/>
              <a:gd name="connsiteY0" fmla="*/ 0 h 4057"/>
              <a:gd name="connsiteX1" fmla="*/ 1099 w 1099"/>
              <a:gd name="connsiteY1" fmla="*/ 418 h 4057"/>
              <a:gd name="connsiteX2" fmla="*/ 1099 w 1099"/>
              <a:gd name="connsiteY2" fmla="*/ 3626 h 4057"/>
              <a:gd name="connsiteX3" fmla="*/ 0 w 1099"/>
              <a:gd name="connsiteY3" fmla="*/ 4057 h 4057"/>
              <a:gd name="connsiteX4" fmla="*/ 0 w 1099"/>
              <a:gd name="connsiteY4" fmla="*/ 0 h 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" h="4057">
                <a:moveTo>
                  <a:pt x="0" y="0"/>
                </a:moveTo>
                <a:lnTo>
                  <a:pt x="1099" y="418"/>
                </a:lnTo>
                <a:lnTo>
                  <a:pt x="1099" y="3626"/>
                </a:lnTo>
                <a:lnTo>
                  <a:pt x="0" y="4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/>
            <a:stretch>
              <a:fillRect/>
            </a:stretch>
          </a:blipFill>
          <a:ln>
            <a:gradFill>
              <a:gsLst>
                <a:gs pos="32000">
                  <a:srgbClr val="F5F8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5F8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6200000" scaled="1"/>
            </a:gradFill>
          </a:ln>
          <a:effectLst>
            <a:outerShdw blurRad="254000" dist="1524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431" name="任意多边形 430"/>
          <p:cNvSpPr/>
          <p:nvPr>
            <p:custDataLst>
              <p:tags r:id="rId4"/>
            </p:custDataLst>
          </p:nvPr>
        </p:nvSpPr>
        <p:spPr>
          <a:xfrm>
            <a:off x="9454305" y="3000900"/>
            <a:ext cx="1330256" cy="5225778"/>
          </a:xfrm>
          <a:custGeom>
            <a:avLst/>
            <a:gdLst>
              <a:gd name="connsiteX0" fmla="*/ 15 w 1243"/>
              <a:gd name="connsiteY0" fmla="*/ 0 h 4883"/>
              <a:gd name="connsiteX1" fmla="*/ 1232 w 1243"/>
              <a:gd name="connsiteY1" fmla="*/ 712 h 4883"/>
              <a:gd name="connsiteX2" fmla="*/ 1243 w 1243"/>
              <a:gd name="connsiteY2" fmla="*/ 4288 h 4883"/>
              <a:gd name="connsiteX3" fmla="*/ 0 w 1243"/>
              <a:gd name="connsiteY3" fmla="*/ 4883 h 4883"/>
              <a:gd name="connsiteX4" fmla="*/ 15 w 1243"/>
              <a:gd name="connsiteY4" fmla="*/ 0 h 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" h="4883">
                <a:moveTo>
                  <a:pt x="15" y="0"/>
                </a:moveTo>
                <a:lnTo>
                  <a:pt x="1232" y="712"/>
                </a:lnTo>
                <a:lnTo>
                  <a:pt x="1243" y="4288"/>
                </a:lnTo>
                <a:lnTo>
                  <a:pt x="0" y="4883"/>
                </a:lnTo>
                <a:lnTo>
                  <a:pt x="15" y="0"/>
                </a:lnTo>
                <a:close/>
              </a:path>
            </a:pathLst>
          </a:custGeom>
          <a:blipFill rotWithShape="1">
            <a:blip r:embed="rId22"/>
            <a:stretch>
              <a:fillRect/>
            </a:stretch>
          </a:blip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  <p:sp>
        <p:nvSpPr>
          <p:cNvPr id="432" name="任意多边形 431"/>
          <p:cNvSpPr/>
          <p:nvPr>
            <p:custDataLst>
              <p:tags r:id="rId5"/>
            </p:custDataLst>
          </p:nvPr>
        </p:nvSpPr>
        <p:spPr>
          <a:xfrm>
            <a:off x="1707156" y="5928360"/>
            <a:ext cx="4393386" cy="451624"/>
          </a:xfrm>
          <a:custGeom>
            <a:avLst/>
            <a:gdLst>
              <a:gd name="connisteX0" fmla="*/ 0 w 2971165"/>
              <a:gd name="connsiteY0" fmla="*/ 0 h 285750"/>
              <a:gd name="connisteX1" fmla="*/ 2684780 w 2971165"/>
              <a:gd name="connsiteY1" fmla="*/ 0 h 285750"/>
              <a:gd name="connisteX2" fmla="*/ 2971165 w 2971165"/>
              <a:gd name="connsiteY2" fmla="*/ 285750 h 285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971165" h="285750">
                <a:moveTo>
                  <a:pt x="0" y="0"/>
                </a:moveTo>
                <a:lnTo>
                  <a:pt x="2684780" y="0"/>
                </a:lnTo>
                <a:lnTo>
                  <a:pt x="2971165" y="28575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chemeClr val="accent1">
                    <a:alpha val="70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33" name="任意多边形 432"/>
          <p:cNvSpPr/>
          <p:nvPr>
            <p:custDataLst>
              <p:tags r:id="rId6"/>
            </p:custDataLst>
          </p:nvPr>
        </p:nvSpPr>
        <p:spPr>
          <a:xfrm>
            <a:off x="10847226" y="3970393"/>
            <a:ext cx="4823383" cy="855089"/>
          </a:xfrm>
          <a:custGeom>
            <a:avLst/>
            <a:gdLst>
              <a:gd name="connsiteX0" fmla="*/ 0 w 4507"/>
              <a:gd name="connsiteY0" fmla="*/ 799 h 799"/>
              <a:gd name="connsiteX1" fmla="*/ 820 w 4507"/>
              <a:gd name="connsiteY1" fmla="*/ 0 h 799"/>
              <a:gd name="connsiteX2" fmla="*/ 4507 w 4507"/>
              <a:gd name="connsiteY2" fmla="*/ 0 h 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7" h="799">
                <a:moveTo>
                  <a:pt x="0" y="799"/>
                </a:moveTo>
                <a:lnTo>
                  <a:pt x="820" y="0"/>
                </a:lnTo>
                <a:lnTo>
                  <a:pt x="4507" y="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chemeClr val="accent1">
                    <a:alpha val="7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34" name="矩形 433"/>
          <p:cNvSpPr/>
          <p:nvPr>
            <p:custDataLst>
              <p:tags r:id="rId7"/>
            </p:custDataLst>
          </p:nvPr>
        </p:nvSpPr>
        <p:spPr>
          <a:xfrm>
            <a:off x="2099418" y="5261393"/>
            <a:ext cx="3768985" cy="5036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chemeClr val="accent1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</a:rPr>
              <a:t>现代生活节奏与烹饪需求</a:t>
            </a:r>
            <a:endParaRPr lang="en-US" altLang="en-US" sz="2400" b="1" dirty="0">
              <a:solidFill>
                <a:schemeClr val="accent1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</a:endParaRPr>
          </a:p>
        </p:txBody>
      </p:sp>
      <p:sp>
        <p:nvSpPr>
          <p:cNvPr id="435" name="任意多边形 434"/>
          <p:cNvSpPr/>
          <p:nvPr>
            <p:custDataLst>
              <p:tags r:id="rId8"/>
            </p:custDataLst>
          </p:nvPr>
        </p:nvSpPr>
        <p:spPr>
          <a:xfrm>
            <a:off x="2841039" y="3402784"/>
            <a:ext cx="4706374" cy="808224"/>
          </a:xfrm>
          <a:custGeom>
            <a:avLst/>
            <a:gdLst>
              <a:gd name="connsiteX0" fmla="*/ 0 w 4050"/>
              <a:gd name="connsiteY0" fmla="*/ 0 h 798"/>
              <a:gd name="connsiteX1" fmla="*/ 3411 w 4050"/>
              <a:gd name="connsiteY1" fmla="*/ 0 h 798"/>
              <a:gd name="connsiteX2" fmla="*/ 4050 w 4050"/>
              <a:gd name="connsiteY2" fmla="*/ 798 h 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" h="798">
                <a:moveTo>
                  <a:pt x="0" y="0"/>
                </a:moveTo>
                <a:lnTo>
                  <a:pt x="3411" y="0"/>
                </a:lnTo>
                <a:lnTo>
                  <a:pt x="4050" y="798"/>
                </a:lnTo>
              </a:path>
            </a:pathLst>
          </a:custGeom>
          <a:noFill/>
          <a:ln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36" name="矩形 435"/>
          <p:cNvSpPr/>
          <p:nvPr>
            <p:custDataLst>
              <p:tags r:id="rId9"/>
            </p:custDataLst>
          </p:nvPr>
        </p:nvSpPr>
        <p:spPr>
          <a:xfrm>
            <a:off x="934147" y="3469005"/>
            <a:ext cx="5521898" cy="1731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26695" lvl="1" indent="0" algn="l">
              <a:lnSpc>
                <a:spcPts val="4590"/>
              </a:lnSpc>
              <a:buClrTx/>
              <a:buSzTx/>
              <a:buFont typeface="Arial" panose="020B0604020202020204"/>
              <a:buNone/>
            </a:pPr>
            <a:r>
              <a:rPr 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“</a:t>
            </a:r>
            <a:r>
              <a:rPr lang="en-US" sz="2000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i食记”采用革新传统烹饪指引模式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通过六个页面的展示，以此</a:t>
            </a:r>
            <a:r>
              <a:rPr lang="en-US" sz="2000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提供个性化食谱推荐。并构建美食社交圈，支持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文字</a:t>
            </a:r>
            <a:r>
              <a:rPr 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</a:t>
            </a:r>
            <a:r>
              <a:rPr lang="en-US" sz="2000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激发交流热情</a:t>
            </a:r>
            <a:r>
              <a:rPr 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</a:p>
          <a:p>
            <a:pPr marL="226695" lvl="1" indent="0" algn="l">
              <a:lnSpc>
                <a:spcPts val="4590"/>
              </a:lnSpc>
              <a:buClrTx/>
              <a:buSzTx/>
              <a:buFont typeface="Arial" panose="020B0604020202020204"/>
              <a:buNone/>
            </a:pPr>
            <a:endParaRPr lang="en-US" sz="2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37" name="椭圆 436"/>
          <p:cNvSpPr/>
          <p:nvPr>
            <p:custDataLst>
              <p:tags r:id="rId10"/>
            </p:custDataLst>
          </p:nvPr>
        </p:nvSpPr>
        <p:spPr>
          <a:xfrm>
            <a:off x="2999306" y="6743806"/>
            <a:ext cx="11665161" cy="2475368"/>
          </a:xfrm>
          <a:prstGeom prst="ellipse">
            <a:avLst/>
          </a:prstGeom>
          <a:noFill/>
          <a:ln w="19050">
            <a:gradFill>
              <a:gsLst>
                <a:gs pos="31000">
                  <a:srgbClr val="AFC6FF">
                    <a:alpha val="0"/>
                  </a:srgbClr>
                </a:gs>
                <a:gs pos="7700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8" name="椭圆 437"/>
          <p:cNvSpPr/>
          <p:nvPr>
            <p:custDataLst>
              <p:tags r:id="rId11"/>
            </p:custDataLst>
          </p:nvPr>
        </p:nvSpPr>
        <p:spPr>
          <a:xfrm>
            <a:off x="4267230" y="6591406"/>
            <a:ext cx="9063510" cy="1808636"/>
          </a:xfrm>
          <a:prstGeom prst="ellipse">
            <a:avLst/>
          </a:prstGeom>
          <a:noFill/>
          <a:ln w="53975">
            <a:gradFill>
              <a:gsLst>
                <a:gs pos="38000">
                  <a:srgbClr val="AFC6FF">
                    <a:alpha val="0"/>
                  </a:srgbClr>
                </a:gs>
                <a:gs pos="85000">
                  <a:schemeClr val="accent1">
                    <a:alpha val="65000"/>
                  </a:schemeClr>
                </a:gs>
              </a:gsLst>
              <a:lin ang="546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9" name="矩形 438"/>
          <p:cNvSpPr/>
          <p:nvPr>
            <p:custDataLst>
              <p:tags r:id="rId12"/>
            </p:custDataLst>
          </p:nvPr>
        </p:nvSpPr>
        <p:spPr>
          <a:xfrm>
            <a:off x="1340485" y="5928360"/>
            <a:ext cx="4527550" cy="2204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26695" lvl="1" algn="l">
              <a:lnSpc>
                <a:spcPts val="4590"/>
              </a:lnSpc>
              <a:buClrTx/>
              <a:buSzTx/>
              <a:buFont typeface="Arial" panose="020B0604020202020204"/>
            </a:pPr>
            <a:r>
              <a:rPr lang="en-US" sz="2000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当代生活节奏加快，人们需要快速利用家中食材烹饪，同时追求健康与社交互动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2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40" name="矩形 439"/>
          <p:cNvSpPr/>
          <p:nvPr>
            <p:custDataLst>
              <p:tags r:id="rId13"/>
            </p:custDataLst>
          </p:nvPr>
        </p:nvSpPr>
        <p:spPr>
          <a:xfrm>
            <a:off x="11757025" y="4069080"/>
            <a:ext cx="4327525" cy="35553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226695" lvl="1" algn="l">
              <a:lnSpc>
                <a:spcPts val="4590"/>
              </a:lnSpc>
              <a:buClrTx/>
              <a:buSzTx/>
              <a:buFont typeface="Arial" panose="020B0604020202020204"/>
            </a:pPr>
            <a:r>
              <a:rPr lang="en-US" sz="2000" dirty="0" err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展示基本的表单功能</a:t>
            </a:r>
            <a:r>
              <a:rPr lang="en-US" sz="20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，提供六大板块服务，满足不同用户需求。包括“译食记”、“易食记”、“益食记”、“意食记”、“逸食记”和“悠食径”。</a:t>
            </a:r>
          </a:p>
        </p:txBody>
      </p:sp>
      <p:sp>
        <p:nvSpPr>
          <p:cNvPr id="441" name="矩形 440"/>
          <p:cNvSpPr/>
          <p:nvPr>
            <p:custDataLst>
              <p:tags r:id="rId14"/>
            </p:custDataLst>
          </p:nvPr>
        </p:nvSpPr>
        <p:spPr>
          <a:xfrm>
            <a:off x="2686085" y="2840147"/>
            <a:ext cx="3768985" cy="5036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buClrTx/>
              <a:buSzTx/>
              <a:buFontTx/>
            </a:pP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+mn-ea"/>
              <a:cs typeface="+mn-ea"/>
            </a:endParaRPr>
          </a:p>
          <a:p>
            <a:pPr algn="r">
              <a:buClrTx/>
              <a:buSzTx/>
              <a:buFontTx/>
            </a:pPr>
            <a:r>
              <a:rPr lang="en-US" sz="2400" b="1">
                <a:solidFill>
                  <a:schemeClr val="accent2">
                    <a:lumMod val="60000"/>
                    <a:lumOff val="40000"/>
                  </a:scheme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</a:rPr>
              <a:t>项目创新点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3AB416D-3176-5BFF-4EF2-9CEF3063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/>
        </p:nvSpPr>
        <p:spPr>
          <a:xfrm>
            <a:off x="-7620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>
            <a:off x="415998" y="415998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矩形: 圆角 3"/>
          <p:cNvSpPr/>
          <p:nvPr>
            <p:custDataLst>
              <p:tags r:id="rId2"/>
            </p:custDataLst>
          </p:nvPr>
        </p:nvSpPr>
        <p:spPr>
          <a:xfrm>
            <a:off x="562998" y="2001608"/>
            <a:ext cx="17162004" cy="7780868"/>
          </a:xfrm>
          <a:prstGeom prst="roundRect">
            <a:avLst>
              <a:gd name="adj" fmla="val 4859"/>
            </a:avLst>
          </a:prstGeom>
          <a:solidFill>
            <a:schemeClr val="bg2"/>
          </a:solidFill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prstDash val="solid"/>
          </a:ln>
          <a:effectLst>
            <a:outerShdw blurRad="152400" dist="177800" dir="3600000" algn="ctr" rotWithShape="0">
              <a:schemeClr val="accent1">
                <a:alpha val="2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</a:t>
            </a:r>
            <a:endParaRPr lang="zh-CN" altLang="en-US" sz="2700" dirty="0"/>
          </a:p>
        </p:txBody>
      </p:sp>
      <p:sp>
        <p:nvSpPr>
          <p:cNvPr id="5" name="矩形: 圆顶角 4"/>
          <p:cNvSpPr/>
          <p:nvPr>
            <p:custDataLst>
              <p:tags r:id="rId3"/>
            </p:custDataLst>
          </p:nvPr>
        </p:nvSpPr>
        <p:spPr>
          <a:xfrm rot="5400000">
            <a:off x="12020565" y="4078047"/>
            <a:ext cx="7780871" cy="3628002"/>
          </a:xfrm>
          <a:prstGeom prst="round2SameRect">
            <a:avLst>
              <a:gd name="adj1" fmla="val 9671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6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9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/>
              <a:t> </a:t>
            </a:r>
            <a:endParaRPr lang="zh-CN" altLang="en-US" sz="2700" dirty="0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285874" y="4205042"/>
            <a:ext cx="15716250" cy="49072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6" name="任意多边形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 flipH="1" flipV="1">
            <a:off x="15371000" y="2683763"/>
            <a:ext cx="1080000" cy="8053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8" h="1413">
                <a:moveTo>
                  <a:pt x="485" y="0"/>
                </a:moveTo>
                <a:lnTo>
                  <a:pt x="615" y="206"/>
                </a:lnTo>
                <a:cubicBezTo>
                  <a:pt x="507" y="251"/>
                  <a:pt x="428" y="318"/>
                  <a:pt x="377" y="408"/>
                </a:cubicBezTo>
                <a:cubicBezTo>
                  <a:pt x="326" y="497"/>
                  <a:pt x="297" y="627"/>
                  <a:pt x="291" y="798"/>
                </a:cubicBezTo>
                <a:lnTo>
                  <a:pt x="568" y="798"/>
                </a:lnTo>
                <a:lnTo>
                  <a:pt x="568" y="1413"/>
                </a:lnTo>
                <a:lnTo>
                  <a:pt x="0" y="1413"/>
                </a:lnTo>
                <a:lnTo>
                  <a:pt x="0" y="927"/>
                </a:lnTo>
                <a:cubicBezTo>
                  <a:pt x="0" y="664"/>
                  <a:pt x="31" y="474"/>
                  <a:pt x="94" y="356"/>
                </a:cubicBezTo>
                <a:cubicBezTo>
                  <a:pt x="177" y="199"/>
                  <a:pt x="307" y="80"/>
                  <a:pt x="485" y="0"/>
                </a:cubicBezTo>
                <a:close/>
                <a:moveTo>
                  <a:pt x="1398" y="0"/>
                </a:moveTo>
                <a:lnTo>
                  <a:pt x="1528" y="206"/>
                </a:lnTo>
                <a:cubicBezTo>
                  <a:pt x="1420" y="251"/>
                  <a:pt x="1340" y="318"/>
                  <a:pt x="1290" y="408"/>
                </a:cubicBezTo>
                <a:cubicBezTo>
                  <a:pt x="1239" y="497"/>
                  <a:pt x="1210" y="627"/>
                  <a:pt x="1204" y="798"/>
                </a:cubicBezTo>
                <a:lnTo>
                  <a:pt x="1481" y="798"/>
                </a:lnTo>
                <a:lnTo>
                  <a:pt x="1481" y="1413"/>
                </a:lnTo>
                <a:lnTo>
                  <a:pt x="912" y="1413"/>
                </a:lnTo>
                <a:lnTo>
                  <a:pt x="912" y="927"/>
                </a:lnTo>
                <a:cubicBezTo>
                  <a:pt x="912" y="664"/>
                  <a:pt x="944" y="474"/>
                  <a:pt x="1006" y="356"/>
                </a:cubicBezTo>
                <a:cubicBezTo>
                  <a:pt x="1089" y="199"/>
                  <a:pt x="1220" y="80"/>
                  <a:pt x="139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700">
              <a:noFill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228600" y="336233"/>
            <a:ext cx="8229600" cy="1143000"/>
          </a:xfrm>
        </p:spPr>
        <p:txBody>
          <a:bodyPr/>
          <a:lstStyle/>
          <a:p>
            <a:r>
              <a:rPr lang="en-US" sz="45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</a:rPr>
              <a:t>行业现状及需求分析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285874" y="2407784"/>
            <a:ext cx="12218946" cy="1357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320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" panose="00020600040101010101" charset="-122"/>
              </a:rPr>
              <a:t> 市场整体情况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近几年，美食发展按下“加速键”，呈现市场规模稳步增长、发展潜力巨大，同时区域特征显著、行业集中度较低等特征。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b="1" kern="0" spc="0" dirty="0">
              <a:ln>
                <a:noFill/>
                <a:prstDash val="sysDot"/>
              </a:ln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graphicFrame>
        <p:nvGraphicFramePr>
          <p:cNvPr id="19" name="表格 18"/>
          <p:cNvGraphicFramePr/>
          <p:nvPr>
            <p:custDataLst>
              <p:tags r:id="rId8"/>
            </p:custDataLst>
          </p:nvPr>
        </p:nvGraphicFramePr>
        <p:xfrm>
          <a:off x="1285874" y="4205052"/>
          <a:ext cx="15716250" cy="4817745"/>
        </p:xfrm>
        <a:graphic>
          <a:graphicData uri="http://schemas.openxmlformats.org/drawingml/2006/table">
            <a:tbl>
              <a:tblPr firstCol="1" bandRow="1">
                <a:tableStyleId>{EB269D62-1B1A-4F73-AC9C-ADB699B92F60}</a:tableStyleId>
              </a:tblPr>
              <a:tblGrid>
                <a:gridCol w="2332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0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0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8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4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598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黑体" panose="02010609060101010101" charset="-122"/>
                          <a:ea typeface="黑体" panose="02010609060101010101" charset="-122"/>
                        </a:rPr>
                        <a:t>用户需求</a:t>
                      </a: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便捷烹饪需求</a:t>
                      </a:r>
                      <a:endParaRPr lang="en-US" altLang="en-US" sz="2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厨艺学习需求</a:t>
                      </a:r>
                      <a:endParaRPr lang="en-US" altLang="en-US" sz="2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健康饮食需求</a:t>
                      </a:r>
                      <a:endParaRPr lang="en-US" altLang="en-US" sz="2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社交互动需求</a:t>
                      </a:r>
                      <a:endParaRPr lang="en-US" altLang="en-US" sz="2200" b="1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61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功能需求</a:t>
                      </a: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优质食材甄选</a:t>
                      </a: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创意食材搭配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高端餐饮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私人定制与个性化体验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55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性能需求</a:t>
                      </a: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功能响应速度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数据准确性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兼容性</a:t>
                      </a:r>
                      <a:endParaRPr lang="en-US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1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安全需求</a:t>
                      </a: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数据安全</a:t>
                      </a: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 spc="13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性能稳定</a:t>
                      </a: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2000" b="1" spc="13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17500" marR="317500" marT="215900" marB="2159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Freeform 19"/>
          <p:cNvSpPr/>
          <p:nvPr/>
        </p:nvSpPr>
        <p:spPr>
          <a:xfrm>
            <a:off x="1587528" y="1513923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701D627-EDC1-E028-0D7E-59C870BC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98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707156" y="1651176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5" y="0"/>
                </a:lnTo>
                <a:lnTo>
                  <a:pt x="2686175" y="311307"/>
                </a:lnTo>
                <a:lnTo>
                  <a:pt x="0" y="311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95014" y="3924561"/>
            <a:ext cx="3578929" cy="35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zh-CN" altLang="en-US" sz="23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解决用户痛点与创新体验</a:t>
            </a:r>
          </a:p>
        </p:txBody>
      </p:sp>
      <p:sp>
        <p:nvSpPr>
          <p:cNvPr id="5" name="Freeform 5"/>
          <p:cNvSpPr/>
          <p:nvPr/>
        </p:nvSpPr>
        <p:spPr>
          <a:xfrm>
            <a:off x="4508437" y="6725341"/>
            <a:ext cx="8991690" cy="3568877"/>
          </a:xfrm>
          <a:custGeom>
            <a:avLst/>
            <a:gdLst/>
            <a:ahLst/>
            <a:cxnLst/>
            <a:rect l="l" t="t" r="r" b="b"/>
            <a:pathLst>
              <a:path w="8991690" h="3568877">
                <a:moveTo>
                  <a:pt x="0" y="0"/>
                </a:moveTo>
                <a:lnTo>
                  <a:pt x="8991690" y="0"/>
                </a:lnTo>
                <a:lnTo>
                  <a:pt x="8991690" y="3568876"/>
                </a:lnTo>
                <a:lnTo>
                  <a:pt x="0" y="3568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66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 flipV="1">
            <a:off x="11024206" y="-178266"/>
            <a:ext cx="4233468" cy="7302875"/>
          </a:xfrm>
          <a:prstGeom prst="line">
            <a:avLst/>
          </a:prstGeom>
          <a:ln w="38100" cap="flat">
            <a:gradFill>
              <a:gsLst>
                <a:gs pos="0">
                  <a:srgbClr val="5F2627">
                    <a:alpha val="100000"/>
                  </a:srgbClr>
                </a:gs>
                <a:gs pos="50000">
                  <a:srgbClr val="826969">
                    <a:alpha val="22000"/>
                  </a:srgbClr>
                </a:gs>
                <a:gs pos="100000">
                  <a:srgbClr val="5F2627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AutoShape 7"/>
          <p:cNvSpPr/>
          <p:nvPr/>
        </p:nvSpPr>
        <p:spPr>
          <a:xfrm flipH="1" flipV="1">
            <a:off x="3164183" y="-93302"/>
            <a:ext cx="4352660" cy="7211013"/>
          </a:xfrm>
          <a:prstGeom prst="line">
            <a:avLst/>
          </a:prstGeom>
          <a:ln w="38100" cap="flat">
            <a:gradFill>
              <a:gsLst>
                <a:gs pos="0">
                  <a:srgbClr val="5F2627">
                    <a:alpha val="100000"/>
                  </a:srgbClr>
                </a:gs>
                <a:gs pos="50000">
                  <a:srgbClr val="826969">
                    <a:alpha val="22000"/>
                  </a:srgbClr>
                </a:gs>
                <a:gs pos="100000">
                  <a:srgbClr val="5F2627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7263689" y="7043011"/>
            <a:ext cx="3524960" cy="352496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8359" y="4610361"/>
            <a:ext cx="4292184" cy="415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提供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“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反向食谱模式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”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，让用户根据家中现有食材快速匹配适合的食谱，节省时间和精力。</a:t>
            </a:r>
            <a:endParaRPr lang="en-US" altLang="zh-CN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algn="just">
              <a:lnSpc>
                <a:spcPts val="3600"/>
              </a:lnSpc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采用</a:t>
            </a:r>
            <a:r>
              <a:rPr lang="en-US" altLang="zh-CN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HTML5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等技术实现响应式设计，适配多设备，提供流畅的用户体验。</a:t>
            </a:r>
            <a:endParaRPr lang="en-US" altLang="zh-CN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  <a:p>
            <a:pPr algn="just">
              <a:lnSpc>
                <a:spcPts val="3600"/>
              </a:lnSpc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利用智能算法记录用户偏好，实现个性化食谱推荐，降低烹饪门槛，帮助用户轻松入门。</a:t>
            </a:r>
          </a:p>
          <a:p>
            <a:pPr algn="just">
              <a:lnSpc>
                <a:spcPts val="3600"/>
              </a:lnSpc>
            </a:pPr>
            <a:endParaRPr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58000" y="3467100"/>
            <a:ext cx="4757420" cy="218948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ts val="1860"/>
              </a:lnSpc>
            </a:pPr>
            <a:endParaRPr lang="en-US" altLang="zh-CN"/>
          </a:p>
          <a:p>
            <a:pPr algn="just">
              <a:lnSpc>
                <a:spcPts val="36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通过“译食记”板块传播美食文化，增强用户对传统饮食的认知和兴趣。</a:t>
            </a:r>
          </a:p>
          <a:p>
            <a:pPr algn="just">
              <a:lnSpc>
                <a:spcPts val="3600"/>
              </a:lnSpc>
              <a:buClrTx/>
              <a:buSzTx/>
              <a:buFontTx/>
            </a:pP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提供健康食谱和营养信息，帮助用户养成科学饮食习惯，推广食疗理念，通过饮食调理身体，预防疾病。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7000" y="3848100"/>
            <a:ext cx="3173095" cy="35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760"/>
              </a:lnSpc>
              <a:spcBef>
                <a:spcPct val="0"/>
              </a:spcBef>
            </a:pPr>
            <a:r>
              <a:rPr lang="zh-CN" altLang="en-US" sz="23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教育价值与社会影响</a:t>
            </a:r>
            <a:endParaRPr lang="zh-CN" altLang="en-US" sz="2300" b="1">
              <a:solidFill>
                <a:srgbClr val="000000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801294" y="4686455"/>
            <a:ext cx="5181090" cy="269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提供烹饪技能培训，帮助用户提升烹饪能力，普及营养知识，增强健康意识。</a:t>
            </a:r>
          </a:p>
          <a:p>
            <a:pPr algn="just">
              <a:lnSpc>
                <a:spcPts val="36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构建美食社交圈，促进用户互动与分享，形成活跃的社区氛围。</a:t>
            </a:r>
          </a:p>
          <a:p>
            <a:pPr algn="just">
              <a:lnSpc>
                <a:spcPts val="3600"/>
              </a:lnSpc>
              <a:buClrTx/>
              <a:buSzTx/>
              <a:buFontTx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具备商业化潜力，可通过广告、会员服务等方式实现盈利，同时推广健康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阿里巴巴普惠体" panose="00020600040101010101" charset="-122"/>
              </a:rPr>
              <a:t>饮食理念。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11231" y="8298299"/>
            <a:ext cx="1257120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707156" y="1042530"/>
            <a:ext cx="5547535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0"/>
              </a:lnSpc>
              <a:buClrTx/>
              <a:buSzTx/>
              <a:buFontTx/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Arimo Bold" panose="020B0704020202020204"/>
              </a:rPr>
              <a:t>项目意义</a:t>
            </a:r>
          </a:p>
        </p:txBody>
      </p:sp>
      <p:sp>
        <p:nvSpPr>
          <p:cNvPr id="18" name="Freeform 18"/>
          <p:cNvSpPr/>
          <p:nvPr/>
        </p:nvSpPr>
        <p:spPr>
          <a:xfrm>
            <a:off x="376977" y="894163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4" y="0"/>
                </a:lnTo>
                <a:lnTo>
                  <a:pt x="1225404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772400" y="2933700"/>
            <a:ext cx="4735195" cy="35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760"/>
              </a:lnSpc>
              <a:buClrTx/>
              <a:buSzTx/>
              <a:buFontTx/>
            </a:pPr>
            <a:r>
              <a:rPr lang="zh-CN" altLang="en-US" sz="2300" b="1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阿里巴巴普惠体 Bold" panose="00020600040101010101" charset="-122"/>
                <a:sym typeface="+mn-ea"/>
              </a:rPr>
              <a:t>文化传播与健康支持</a:t>
            </a:r>
            <a:endParaRPr lang="zh-CN" altLang="en-US" sz="2300" b="1">
              <a:solidFill>
                <a:srgbClr val="000000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+mn-ea"/>
            </a:endParaRP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130EEED3-7CF8-A912-E574-C7B7B14B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58926" y="0"/>
            <a:ext cx="10076724" cy="10287000"/>
          </a:xfrm>
          <a:custGeom>
            <a:avLst/>
            <a:gdLst/>
            <a:ahLst/>
            <a:cxnLst/>
            <a:rect l="l" t="t" r="r" b="b"/>
            <a:pathLst>
              <a:path w="10076724" h="10287000">
                <a:moveTo>
                  <a:pt x="0" y="0"/>
                </a:moveTo>
                <a:lnTo>
                  <a:pt x="10076724" y="0"/>
                </a:lnTo>
                <a:lnTo>
                  <a:pt x="10076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22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290162" y="4919168"/>
            <a:ext cx="11938981" cy="143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15"/>
              </a:lnSpc>
            </a:pPr>
            <a:r>
              <a:rPr lang="zh-CN" altLang="en-US" sz="9345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可画似流年-简" panose="020B0500000000000000" charset="-128"/>
                <a:sym typeface="可画似流年-简" panose="020B0500000000000000" charset="-128"/>
              </a:rPr>
              <a:t>项目目标</a:t>
            </a:r>
          </a:p>
        </p:txBody>
      </p:sp>
      <p:sp>
        <p:nvSpPr>
          <p:cNvPr id="5" name="Freeform 5"/>
          <p:cNvSpPr/>
          <p:nvPr/>
        </p:nvSpPr>
        <p:spPr>
          <a:xfrm>
            <a:off x="1083248" y="2191326"/>
            <a:ext cx="3896908" cy="2904025"/>
          </a:xfrm>
          <a:custGeom>
            <a:avLst/>
            <a:gdLst/>
            <a:ahLst/>
            <a:cxnLst/>
            <a:rect l="l" t="t" r="r" b="b"/>
            <a:pathLst>
              <a:path w="3896908" h="2904025">
                <a:moveTo>
                  <a:pt x="0" y="0"/>
                </a:moveTo>
                <a:lnTo>
                  <a:pt x="3896907" y="0"/>
                </a:lnTo>
                <a:lnTo>
                  <a:pt x="3896907" y="2904025"/>
                </a:lnTo>
                <a:lnTo>
                  <a:pt x="0" y="2904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31" r="-913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057242" y="6697333"/>
            <a:ext cx="10721461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5"/>
              </a:lnSpc>
              <a:spcBef>
                <a:spcPct val="0"/>
              </a:spcBef>
            </a:pPr>
            <a:r>
              <a:rPr lang="en-US" altLang="zh-CN" sz="3070" b="1">
                <a:solidFill>
                  <a:srgbClr val="5F2627"/>
                </a:solidFill>
                <a:latin typeface="+mn-ea"/>
                <a:cs typeface="阿里巴巴普惠体" panose="00020600040101010101" charset="-122"/>
                <a:sym typeface="阿里巴巴普惠体" panose="00020600040101010101" charset="-122"/>
              </a:rPr>
              <a:t>Project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0162" y="3643339"/>
            <a:ext cx="2363916" cy="100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5"/>
              </a:lnSpc>
            </a:pPr>
            <a:r>
              <a:rPr lang="en-US" sz="6620" b="1" spc="-225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PART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70728" y="3643339"/>
            <a:ext cx="2083777" cy="100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5"/>
              </a:lnSpc>
            </a:pPr>
            <a:r>
              <a:rPr lang="en-US" sz="6620" b="1" spc="-225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TWO</a:t>
            </a:r>
          </a:p>
        </p:txBody>
      </p:sp>
      <p:sp>
        <p:nvSpPr>
          <p:cNvPr id="9" name="Freeform 9"/>
          <p:cNvSpPr/>
          <p:nvPr/>
        </p:nvSpPr>
        <p:spPr>
          <a:xfrm>
            <a:off x="344624" y="130682"/>
            <a:ext cx="1796036" cy="1796036"/>
          </a:xfrm>
          <a:custGeom>
            <a:avLst/>
            <a:gdLst/>
            <a:ahLst/>
            <a:cxnLst/>
            <a:rect l="l" t="t" r="r" b="b"/>
            <a:pathLst>
              <a:path w="1796036" h="1796036">
                <a:moveTo>
                  <a:pt x="0" y="0"/>
                </a:moveTo>
                <a:lnTo>
                  <a:pt x="1796036" y="0"/>
                </a:lnTo>
                <a:lnTo>
                  <a:pt x="1796036" y="1796036"/>
                </a:lnTo>
                <a:lnTo>
                  <a:pt x="0" y="1796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93FEEC13-3250-1008-1933-DB9C2D1C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27625" y="8149"/>
            <a:ext cx="5409922" cy="10278851"/>
          </a:xfrm>
          <a:custGeom>
            <a:avLst/>
            <a:gdLst/>
            <a:ahLst/>
            <a:cxnLst/>
            <a:rect l="l" t="t" r="r" b="b"/>
            <a:pathLst>
              <a:path w="5409922" h="10278851">
                <a:moveTo>
                  <a:pt x="0" y="0"/>
                </a:moveTo>
                <a:lnTo>
                  <a:pt x="5409922" y="0"/>
                </a:lnTo>
                <a:lnTo>
                  <a:pt x="5409922" y="10278851"/>
                </a:lnTo>
                <a:lnTo>
                  <a:pt x="0" y="10278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493882" y="-329295"/>
            <a:ext cx="6463309" cy="10987277"/>
          </a:xfrm>
          <a:custGeom>
            <a:avLst/>
            <a:gdLst/>
            <a:ahLst/>
            <a:cxnLst/>
            <a:rect l="l" t="t" r="r" b="b"/>
            <a:pathLst>
              <a:path w="6463309" h="10987277">
                <a:moveTo>
                  <a:pt x="0" y="0"/>
                </a:moveTo>
                <a:lnTo>
                  <a:pt x="6463309" y="0"/>
                </a:lnTo>
                <a:lnTo>
                  <a:pt x="6463309" y="10987277"/>
                </a:lnTo>
                <a:lnTo>
                  <a:pt x="0" y="109872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620348" y="5964772"/>
            <a:ext cx="4517509" cy="3472880"/>
            <a:chOff x="0" y="0"/>
            <a:chExt cx="6023346" cy="46305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23356" cy="4630547"/>
            </a:xfrm>
            <a:custGeom>
              <a:avLst/>
              <a:gdLst/>
              <a:ahLst/>
              <a:cxnLst/>
              <a:rect l="l" t="t" r="r" b="b"/>
              <a:pathLst>
                <a:path w="602335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5811647" y="0"/>
                  </a:lnTo>
                  <a:cubicBezTo>
                    <a:pt x="5928614" y="0"/>
                    <a:pt x="6023356" y="94742"/>
                    <a:pt x="6023356" y="211709"/>
                  </a:cubicBezTo>
                  <a:lnTo>
                    <a:pt x="6023356" y="4418838"/>
                  </a:lnTo>
                  <a:cubicBezTo>
                    <a:pt x="6023356" y="4535805"/>
                    <a:pt x="5928614" y="4630547"/>
                    <a:pt x="581164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146902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70901" y="5964772"/>
            <a:ext cx="6442007" cy="3472880"/>
            <a:chOff x="0" y="0"/>
            <a:chExt cx="8589342" cy="4630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89390" cy="4630547"/>
            </a:xfrm>
            <a:custGeom>
              <a:avLst/>
              <a:gdLst/>
              <a:ahLst/>
              <a:cxnLst/>
              <a:rect l="l" t="t" r="r" b="b"/>
              <a:pathLst>
                <a:path w="8589390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8377682" y="0"/>
                  </a:lnTo>
                  <a:cubicBezTo>
                    <a:pt x="8494649" y="0"/>
                    <a:pt x="8589390" y="94742"/>
                    <a:pt x="8589390" y="211709"/>
                  </a:cubicBezTo>
                  <a:lnTo>
                    <a:pt x="8589390" y="4418838"/>
                  </a:lnTo>
                  <a:cubicBezTo>
                    <a:pt x="8589390" y="4535805"/>
                    <a:pt x="8494649" y="4630547"/>
                    <a:pt x="8377682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700256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8215" y="5964772"/>
            <a:ext cx="4400336" cy="3472880"/>
            <a:chOff x="0" y="0"/>
            <a:chExt cx="5867114" cy="46305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67146" cy="4630547"/>
            </a:xfrm>
            <a:custGeom>
              <a:avLst/>
              <a:gdLst/>
              <a:ahLst/>
              <a:cxnLst/>
              <a:rect l="l" t="t" r="r" b="b"/>
              <a:pathLst>
                <a:path w="586714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5655437" y="0"/>
                  </a:lnTo>
                  <a:cubicBezTo>
                    <a:pt x="5772404" y="0"/>
                    <a:pt x="5867146" y="94742"/>
                    <a:pt x="5867146" y="211709"/>
                  </a:cubicBezTo>
                  <a:lnTo>
                    <a:pt x="5867146" y="4418838"/>
                  </a:lnTo>
                  <a:cubicBezTo>
                    <a:pt x="5867146" y="4535805"/>
                    <a:pt x="5772404" y="4630547"/>
                    <a:pt x="565543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103105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27486" y="2160476"/>
            <a:ext cx="7710369" cy="3472880"/>
            <a:chOff x="0" y="0"/>
            <a:chExt cx="10280492" cy="46305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280523" cy="4630547"/>
            </a:xfrm>
            <a:custGeom>
              <a:avLst/>
              <a:gdLst/>
              <a:ahLst/>
              <a:cxnLst/>
              <a:rect l="l" t="t" r="r" b="b"/>
              <a:pathLst>
                <a:path w="10280523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10068814" y="0"/>
                  </a:lnTo>
                  <a:cubicBezTo>
                    <a:pt x="10185781" y="0"/>
                    <a:pt x="10280523" y="94742"/>
                    <a:pt x="10280523" y="211709"/>
                  </a:cubicBezTo>
                  <a:lnTo>
                    <a:pt x="10280523" y="4418838"/>
                  </a:lnTo>
                  <a:cubicBezTo>
                    <a:pt x="10280523" y="4535805"/>
                    <a:pt x="10185781" y="4630547"/>
                    <a:pt x="10068814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3945144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0144" y="2160476"/>
            <a:ext cx="8052266" cy="3472880"/>
            <a:chOff x="0" y="0"/>
            <a:chExt cx="10736354" cy="46305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36326" cy="4630547"/>
            </a:xfrm>
            <a:custGeom>
              <a:avLst/>
              <a:gdLst/>
              <a:ahLst/>
              <a:cxnLst/>
              <a:rect l="l" t="t" r="r" b="b"/>
              <a:pathLst>
                <a:path w="10736326" h="4630547">
                  <a:moveTo>
                    <a:pt x="0" y="211709"/>
                  </a:moveTo>
                  <a:cubicBezTo>
                    <a:pt x="0" y="94742"/>
                    <a:pt x="94742" y="0"/>
                    <a:pt x="211709" y="0"/>
                  </a:cubicBezTo>
                  <a:lnTo>
                    <a:pt x="10524617" y="0"/>
                  </a:lnTo>
                  <a:cubicBezTo>
                    <a:pt x="10641585" y="0"/>
                    <a:pt x="10736326" y="94742"/>
                    <a:pt x="10736326" y="211709"/>
                  </a:cubicBezTo>
                  <a:lnTo>
                    <a:pt x="10736326" y="4418838"/>
                  </a:lnTo>
                  <a:cubicBezTo>
                    <a:pt x="10736326" y="4535805"/>
                    <a:pt x="10641585" y="4630547"/>
                    <a:pt x="10524617" y="4630547"/>
                  </a:cubicBezTo>
                  <a:lnTo>
                    <a:pt x="211709" y="4630547"/>
                  </a:lnTo>
                  <a:cubicBezTo>
                    <a:pt x="94742" y="4630547"/>
                    <a:pt x="0" y="4535678"/>
                    <a:pt x="0" y="4418838"/>
                  </a:cubicBezTo>
                  <a:close/>
                </a:path>
              </a:pathLst>
            </a:custGeom>
            <a:gradFill rotWithShape="1">
              <a:gsLst>
                <a:gs pos="0">
                  <a:srgbClr val="F8F6F6">
                    <a:alpha val="100000"/>
                  </a:srgbClr>
                </a:gs>
                <a:gs pos="100000">
                  <a:srgbClr val="E7DFDD">
                    <a:alpha val="100000"/>
                  </a:srgbClr>
                </a:gs>
              </a:gsLst>
              <a:lin ang="4000190"/>
            </a:gra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54785" y="793115"/>
            <a:ext cx="7806055" cy="622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系统功能实现——</a:t>
            </a:r>
            <a:r>
              <a:rPr lang="zh-CN" altLang="en-US" sz="4500" b="1">
                <a:solidFill>
                  <a:srgbClr val="5F2627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阿里巴巴普惠体 Bold" panose="00020600040101010101" charset="-122"/>
              </a:rPr>
              <a:t>主要目标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54937" y="1372919"/>
            <a:ext cx="2686174" cy="311307"/>
          </a:xfrm>
          <a:custGeom>
            <a:avLst/>
            <a:gdLst/>
            <a:ahLst/>
            <a:cxnLst/>
            <a:rect l="l" t="t" r="r" b="b"/>
            <a:pathLst>
              <a:path w="2686174" h="311307">
                <a:moveTo>
                  <a:pt x="0" y="0"/>
                </a:moveTo>
                <a:lnTo>
                  <a:pt x="2686174" y="0"/>
                </a:lnTo>
                <a:lnTo>
                  <a:pt x="2686174" y="311306"/>
                </a:lnTo>
                <a:lnTo>
                  <a:pt x="0" y="31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353960" y="7490208"/>
            <a:ext cx="4088845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“译食记”板块要深挖美食文化，以故事、历史资料、地域特色介绍等丰富形式，展现各地经典美食渊源。</a:t>
            </a:r>
          </a:p>
          <a:p>
            <a:pPr algn="l">
              <a:lnSpc>
                <a:spcPts val="3220"/>
              </a:lnSpc>
            </a:pPr>
            <a:endParaRPr lang="en-US" sz="2000" b="1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阿里巴巴普惠体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72210" y="3735002"/>
            <a:ext cx="7298953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消费者对品质的高要求，催生了行业对新技术的巨大需求，随着菜品研发水平和冷冻物流技术的不断进步，菜品的口感、色泽、质量、营养价值等实现升级，已经接近餐厅水平，且品类越来越丰富。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41532" y="7290183"/>
            <a:ext cx="4085746" cy="761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“</a:t>
            </a:r>
            <a:r>
              <a:rPr lang="en-US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悠食径”负责注册、登录，记录使用习惯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以及用户</a:t>
            </a:r>
            <a:r>
              <a:rPr lang="en-US" sz="2000" b="1" dirty="0" err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偏好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6837" y="3334952"/>
            <a:ext cx="7518878" cy="206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自疫情后，内食场景大大增加，间接拉动了餐饮外卖及居家做饭的需求，居民对行业的需求也同步激增。与此同时，城镇化的发展和“一人户”家庭规模的扩大，“懒人效应”和“宅家文化”逐渐盛行，也使“一人食”“烹饪小白”群体增多，对日常膳食更简单更便捷的需求，推动消费迎来新浪潮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39634" y="7490208"/>
            <a:ext cx="5682361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buClrTx/>
              <a:buSzTx/>
              <a:buFontTx/>
            </a:pPr>
            <a:r>
              <a:rPr 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“逸食记”板块</a:t>
            </a:r>
            <a:r>
              <a:rPr lang="zh-CN" altLang="en-US" sz="20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阿里巴巴普惠体" panose="00020600040101010101" charset="-122"/>
              </a:rPr>
              <a:t>通过以五区、四市、两行政区为特色介绍，助力用户身临其境感受当地美食风采，进而促进用户间互动交流，分享烹饪心得经验，激发创作热情，构建美食社交圈。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27142" y="2098404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08728" y="6102186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63714" y="6102186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210447" y="2196671"/>
            <a:ext cx="7983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5689" y="6289294"/>
            <a:ext cx="3287364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文化科普功能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08736" y="2476995"/>
            <a:ext cx="4941600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技术应用创新，助力品质升级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6660" y="2455213"/>
            <a:ext cx="6070706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便捷烹饪需求</a:t>
            </a:r>
          </a:p>
          <a:p>
            <a:pPr algn="l">
              <a:lnSpc>
                <a:spcPts val="2880"/>
              </a:lnSpc>
            </a:pPr>
            <a:endParaRPr lang="en-US" sz="2400" b="1">
              <a:solidFill>
                <a:srgbClr val="5F2627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239634" y="6238340"/>
            <a:ext cx="4741200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社交功能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199962" y="6134445"/>
            <a:ext cx="79838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5F2627">
                    <a:alpha val="28627"/>
                  </a:srgbClr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12598" y="6289294"/>
            <a:ext cx="3287364" cy="36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buClrTx/>
              <a:buSzTx/>
              <a:buFontTx/>
            </a:pPr>
            <a:r>
              <a:rPr lang="en-US" sz="2400" b="1">
                <a:solidFill>
                  <a:srgbClr val="5F2627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用户管理功能</a:t>
            </a:r>
          </a:p>
        </p:txBody>
      </p:sp>
      <p:sp>
        <p:nvSpPr>
          <p:cNvPr id="31" name="Freeform 31"/>
          <p:cNvSpPr/>
          <p:nvPr/>
        </p:nvSpPr>
        <p:spPr>
          <a:xfrm>
            <a:off x="241255" y="668371"/>
            <a:ext cx="1225404" cy="1225404"/>
          </a:xfrm>
          <a:custGeom>
            <a:avLst/>
            <a:gdLst/>
            <a:ahLst/>
            <a:cxnLst/>
            <a:rect l="l" t="t" r="r" b="b"/>
            <a:pathLst>
              <a:path w="1225404" h="1225404">
                <a:moveTo>
                  <a:pt x="0" y="0"/>
                </a:moveTo>
                <a:lnTo>
                  <a:pt x="1225405" y="0"/>
                </a:lnTo>
                <a:lnTo>
                  <a:pt x="1225405" y="1225404"/>
                </a:lnTo>
                <a:lnTo>
                  <a:pt x="0" y="122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2" name="页脚占位符 31">
            <a:extLst>
              <a:ext uri="{FF2B5EF4-FFF2-40B4-BE49-F238E27FC236}">
                <a16:creationId xmlns:a16="http://schemas.microsoft.com/office/drawing/2014/main" id="{63178922-39A8-79F9-F44C-F6D255FC2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『i』</a:t>
            </a:r>
            <a:r>
              <a:rPr lang="zh-CN" altLang="en-US"/>
              <a:t>为始，以</a:t>
            </a:r>
            <a:r>
              <a:rPr lang="en-US" altLang="zh-CN"/>
              <a:t>『</a:t>
            </a:r>
            <a:r>
              <a:rPr lang="zh-CN" altLang="en-US"/>
              <a:t>食</a:t>
            </a:r>
            <a:r>
              <a:rPr lang="en-US" altLang="zh-CN"/>
              <a:t>』</a:t>
            </a:r>
            <a:r>
              <a:rPr lang="zh-CN" altLang="en-US"/>
              <a:t>为媒。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50000062,50052433,50000054,50000061,50000213,50000049,50049404,50000076,50000077,50000097,50000268,50052451,50052716,50000264],&quot;65&quot;:[20234474],&quot;70&quot;:[3321979,3312162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20_2*l_h_i*1_1_2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5,6,5,6,5,6]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20_2*l_h_i*1_3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5,6,5,6,5,6]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0_2*l_h_a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20_2*l_h_i*1_2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5,6,5,6,5,6]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0_2*l_h_f*1_2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2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2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gradient&quot;:[{&quot;brightness&quot;:0,&quot;colorType&quot;:2,&quot;pos&quot;:0.3100000023841858,&quot;rgb&quot;:&quot;#afc6ff&quot;,&quot;transparency&quot;:1},{&quot;brightness&quot;:0.4000000059604645,&quot;colorType&quot;:1,&quot;foreColorIndex&quot;:5,&quot;pos&quot;:0.7699999809265137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5,6,5,6,5,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1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gradient&quot;:[{&quot;brightness&quot;:0,&quot;colorType&quot;:2,&quot;pos&quot;:0.3799999952316284,&quot;rgb&quot;:&quot;#afc6ff&quot;,&quot;transparency&quot;:1},{&quot;brightness&quot;:0,&quot;colorType&quot;:1,&quot;foreColorIndex&quot;:5,&quot;pos&quot;:0.8500000238418579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5,6,5,6,5,6]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0_2*l_h_f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0_2*l_h_f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0_2*l_h_a*1_2_1"/>
  <p:tag name="KSO_WM_TEMPLATE_CATEGORY" val="diagram"/>
  <p:tag name="KSO_WM_TEMPLATE_INDEX" val="20230920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34474"/>
  <p:tag name="KSO_WM_SLIDE_ID" val="custom2023447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641.414*71.25"/>
  <p:tag name="KSO_WM_SLIDE_POSITION" val="67.4999*126.393"/>
  <p:tag name="KSO_WM_DIAGRAM_GROUP_CODE" val="l1-1"/>
  <p:tag name="KSO_WM_SLIDE_DIAGTYPE" val="l"/>
  <p:tag name="KSO_WM_TAG_VERSION" val="3.0"/>
  <p:tag name="KSO_WM_SLIDE_LAYOUT" val="a_β_l"/>
  <p:tag name="KSO_WM_SLIDE_LAYOUT_CNT" val="1_1_1"/>
  <p:tag name="RESOURCE_RECORD_KEY" val="{&quot;29&quot;:[50000264],&quot;65&quot;:[20234474]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474_1*i*1"/>
  <p:tag name="KSO_WM_TEMPLATE_CATEGORY" val="custom"/>
  <p:tag name="KSO_WM_TEMPLATE_INDEX" val="20234474"/>
  <p:tag name="KSO_WM_UNIT_LAYERLEVEL" val="1"/>
  <p:tag name="KSO_WM_TAG_VERSION" val="3.0"/>
  <p:tag name="KSO_WM_BEAUTIFY_FLAG" val="#wm#"/>
  <p:tag name="KSO_WM_UNIT_FILL_FORE_SCHEMECOLOR_INDEX" val="16"/>
  <p:tag name="KSO_WM_UNIT_FILL_TYPE" val="1"/>
  <p:tag name="KSO_WM_UNIT_LINE_FORE_SCHEMECOLOR_INDEX" val="5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474_1*i*2"/>
  <p:tag name="KSO_WM_TEMPLATE_CATEGORY" val="custom"/>
  <p:tag name="KSO_WM_TEMPLATE_INDEX" val="20234474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474_1*i*3"/>
  <p:tag name="KSO_WM_TEMPLATE_CATEGORY" val="custom"/>
  <p:tag name="KSO_WM_TEMPLATE_INDEX" val="20234474"/>
  <p:tag name="KSO_WM_UNIT_LAYERLEVEL" val="1"/>
  <p:tag name="KSO_WM_TAG_VERSION" val="3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4474_1*i*4"/>
  <p:tag name="KSO_WM_TEMPLATE_CATEGORY" val="custom"/>
  <p:tag name="KSO_WM_TEMPLATE_INDEX" val="20234474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74_1*a*1"/>
  <p:tag name="KSO_WM_TEMPLATE_CATEGORY" val="custom"/>
  <p:tag name="KSO_WM_TEMPLATE_INDEX" val="20234474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468_1*l_h_f*1_1_1"/>
  <p:tag name="KSO_WM_TEMPLATE_CATEGORY" val="diagram"/>
  <p:tag name="KSO_WM_TEMPLATE_INDEX" val="20234468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1"/>
  <p:tag name="KSO_WM_DIAGRAM_VIRTUALLY_FRAME" val="{&quot;height&quot;:106.87503937007878,&quot;left&quot;:101.24992125984252,&quot;top&quot;:189.58929133858265,&quot;width&quot;:962.12173228346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321*548"/>
  <p:tag name="TABLE_ENDDRAG_RECT" val="71*208*1321*54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26*573"/>
  <p:tag name="TABLE_ENDDRAG_RECT" val="86*212*926*57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0_2*l_h_a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20_2*l_h_i*1_1_1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20_2*l_h_i*1_2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gradient&quot;:[{&quot;brightness&quot;:0,&quot;colorType&quot;:1,&quot;foreColorIndex&quot;:6,&quot;pos&quot;:0.5400000214576721,&quot;transparency&quot;:0},{&quot;brightness&quot;:0.4000000059604645,&quot;colorType&quot;:1,&quot;foreColorIndex&quot;:6,&quot;pos&quot;:0,&quot;transparency&quot;:0},{&quot;brightness&quot;:0.4000000059604645,&quot;colorType&quot;:1,&quot;foreColorIndex&quot;:6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.800000011920929,&quot;colorType&quot;:1,&quot;foreColorIndex&quot;:6,&quot;pos&quot;:0,&quot;transparency&quot;:0},{&quot;brightness&quot;:0,&quot;colorType&quot;:2,&quot;pos&quot;:1,&quot;rgb&quot;:&quot;#f5f8ff&quot;,&quot;transparency&quot;:0},{&quot;brightness&quot;:0.800000011920929,&quot;colorType&quot;:1,&quot;foreColorIndex&quot;:6,&quot;pos&quot;:0.7099999785423279,&quot;transparency&quot;:0}],&quot;type&quot;:2},&quot;shadow&quot;:{&quot;brightness&quot;:0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0920_2*l_h_i*1_3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502.28559055118114,&quot;left&quot;:58.10692913385829,&quot;top&quot;:223.63362204724407,&quot;width&quot;:1275.4362992125984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2871</Words>
  <Application>Microsoft Office PowerPoint</Application>
  <PresentationFormat>自定义</PresentationFormat>
  <Paragraphs>261</Paragraphs>
  <Slides>33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3" baseType="lpstr">
      <vt:lpstr>仿宋</vt:lpstr>
      <vt:lpstr>阿里巴巴普惠体 Bold</vt:lpstr>
      <vt:lpstr>阿里巴巴普惠体</vt:lpstr>
      <vt:lpstr>可画似流年-简</vt:lpstr>
      <vt:lpstr>字由点字典楷 Bold</vt:lpstr>
      <vt:lpstr>Arial</vt:lpstr>
      <vt:lpstr>宋体</vt:lpstr>
      <vt:lpstr>黑体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行业现状及需求分析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黑橙色商务风餐饮行业商业计划书</dc:title>
  <dc:creator>燕璐</dc:creator>
  <cp:lastModifiedBy>song linxiao</cp:lastModifiedBy>
  <cp:revision>19</cp:revision>
  <dcterms:created xsi:type="dcterms:W3CDTF">2006-08-16T00:00:00Z</dcterms:created>
  <dcterms:modified xsi:type="dcterms:W3CDTF">2025-04-13T11:44:48Z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958A2AEDCA95407EAC82843448A0E4E4_13</vt:lpwstr>
  </property>
  <property fmtid="{D5CDD505-2E9C-101B-9397-08002B2CF9AE}" pid="3" name="KSOProductBuildVer">
    <vt:lpwstr>2052-12.1.0.20784</vt:lpwstr>
  </property>
</Properties>
</file>